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61" r:id="rId6"/>
    <p:sldId id="277" r:id="rId7"/>
    <p:sldId id="278" r:id="rId8"/>
    <p:sldId id="280" r:id="rId9"/>
    <p:sldId id="279" r:id="rId10"/>
    <p:sldId id="281" r:id="rId11"/>
    <p:sldId id="262" r:id="rId12"/>
    <p:sldId id="282" r:id="rId13"/>
    <p:sldId id="285" r:id="rId14"/>
    <p:sldId id="283" r:id="rId15"/>
    <p:sldId id="284" r:id="rId16"/>
    <p:sldId id="265" r:id="rId17"/>
    <p:sldId id="266" r:id="rId18"/>
    <p:sldId id="267" r:id="rId19"/>
    <p:sldId id="268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977D7980-BA52-4917-9DA3-ECC1877C26ED}">
          <p14:sldIdLst>
            <p14:sldId id="256"/>
          </p14:sldIdLst>
        </p14:section>
        <p14:section name="Presentación" id="{D01744FF-20CA-41D0-B1EC-8038B3CFED90}">
          <p14:sldIdLst>
            <p14:sldId id="257"/>
            <p14:sldId id="258"/>
            <p14:sldId id="261"/>
            <p14:sldId id="277"/>
            <p14:sldId id="278"/>
            <p14:sldId id="280"/>
            <p14:sldId id="279"/>
            <p14:sldId id="281"/>
            <p14:sldId id="262"/>
            <p14:sldId id="282"/>
            <p14:sldId id="285"/>
            <p14:sldId id="283"/>
            <p14:sldId id="284"/>
            <p14:sldId id="265"/>
            <p14:sldId id="266"/>
            <p14:sldId id="267"/>
            <p14:sldId id="268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1F1F1"/>
    <a:srgbClr val="F2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2" autoAdjust="0"/>
    <p:restoredTop sz="86655" autoAdjust="0"/>
  </p:normalViewPr>
  <p:slideViewPr>
    <p:cSldViewPr>
      <p:cViewPr>
        <p:scale>
          <a:sx n="70" d="100"/>
          <a:sy n="70" d="100"/>
        </p:scale>
        <p:origin x="-1506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7CA0-3C58-471B-994A-C0CB2B4F4463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0CC8-3829-4315-B5FB-00F9944C54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0CC8-3829-4315-B5FB-00F9944C541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IoT</a:t>
            </a:r>
            <a:r>
              <a:rPr lang="es-ES" dirty="0" smtClean="0"/>
              <a:t> + </a:t>
            </a:r>
            <a:r>
              <a:rPr lang="es-ES" dirty="0" err="1" smtClean="0"/>
              <a:t>Arduino</a:t>
            </a:r>
            <a:r>
              <a:rPr lang="es-ES" dirty="0" smtClean="0"/>
              <a:t> = Un Equipo de </a:t>
            </a:r>
            <a:r>
              <a:rPr lang="es-ES" dirty="0" err="1" smtClean="0"/>
              <a:t>Exito</a:t>
            </a:r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50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07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52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70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45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3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39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677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00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39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61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99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1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0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IoT</a:t>
            </a:r>
            <a:r>
              <a:rPr lang="es-ES" dirty="0" smtClean="0"/>
              <a:t> + </a:t>
            </a:r>
            <a:r>
              <a:rPr lang="es-ES" dirty="0" err="1" smtClean="0"/>
              <a:t>Arduino</a:t>
            </a:r>
            <a:r>
              <a:rPr lang="es-ES" dirty="0" smtClean="0"/>
              <a:t> = Un Equipo de </a:t>
            </a:r>
            <a:r>
              <a:rPr lang="es-ES" dirty="0" err="1" smtClean="0"/>
              <a:t>Exito</a:t>
            </a:r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IoT</a:t>
            </a:r>
            <a:r>
              <a:rPr lang="es-ES" dirty="0" smtClean="0"/>
              <a:t> + </a:t>
            </a:r>
            <a:r>
              <a:rPr lang="es-ES" dirty="0" err="1" smtClean="0"/>
              <a:t>Arduino</a:t>
            </a:r>
            <a:r>
              <a:rPr lang="es-ES" dirty="0" smtClean="0"/>
              <a:t> = Un equipo de </a:t>
            </a:r>
            <a:r>
              <a:rPr lang="es-ES" dirty="0" err="1" smtClean="0"/>
              <a:t>exito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21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IoT</a:t>
            </a:r>
            <a:r>
              <a:rPr lang="es-ES" dirty="0" smtClean="0"/>
              <a:t> + </a:t>
            </a:r>
            <a:r>
              <a:rPr lang="es-ES" dirty="0" err="1" smtClean="0"/>
              <a:t>Arduino</a:t>
            </a:r>
            <a:r>
              <a:rPr lang="es-ES" dirty="0" smtClean="0"/>
              <a:t> = Un Equipo de </a:t>
            </a:r>
            <a:r>
              <a:rPr lang="es-ES" dirty="0" err="1" smtClean="0"/>
              <a:t>Exito</a:t>
            </a:r>
            <a:endParaRPr lang="es-E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51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6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17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63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14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4D58-5618-4AEB-94B0-51ABF0826810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 smtClean="0"/>
              <a:t>IoT</a:t>
            </a:r>
            <a:r>
              <a:rPr lang="es-ES" dirty="0" smtClean="0"/>
              <a:t> + </a:t>
            </a:r>
            <a:r>
              <a:rPr lang="es-ES" dirty="0" err="1" smtClean="0"/>
              <a:t>Arduino</a:t>
            </a:r>
            <a:r>
              <a:rPr lang="es-ES" dirty="0" smtClean="0"/>
              <a:t> = Un Equipo de </a:t>
            </a:r>
            <a:r>
              <a:rPr lang="es-ES" dirty="0" err="1" smtClean="0"/>
              <a:t>Exito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1502-B037-4579-BBB3-20D51FC13A65}" type="slidenum">
              <a:rPr lang="es-ES" smtClean="0"/>
              <a:t>‹#›</a:t>
            </a:fld>
            <a:endParaRPr lang="es-E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473248" y="274638"/>
            <a:ext cx="6213552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Desarrollo de laboratorio remoto de </a:t>
            </a:r>
            <a:r>
              <a:rPr lang="es-ES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Arduino</a:t>
            </a:r>
            <a:r>
              <a:rPr lang="es-E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basado en </a:t>
            </a:r>
            <a:r>
              <a:rPr lang="es-ES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Raspberry</a:t>
            </a:r>
            <a:r>
              <a:rPr lang="es-E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Pi</a:t>
            </a:r>
            <a:endParaRPr lang="es-ES" dirty="0"/>
          </a:p>
        </p:txBody>
      </p:sp>
      <p:pic>
        <p:nvPicPr>
          <p:cNvPr id="8" name="Picture 2" descr="UNED INICI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962150" cy="93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 userDrawn="1"/>
        </p:nvCxnSpPr>
        <p:spPr>
          <a:xfrm>
            <a:off x="179512" y="1266106"/>
            <a:ext cx="87849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4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0A957-7AB3-4CB5-8F4B-15CD707AD0FD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3148-919E-4376-BB24-0322FF6732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06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6" descr="Resultado de imagen de ardui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7" name="AutoShape 8" descr="Resultado de imagen de ardui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9" name="AutoShape 14" descr="Resultado de imagen de simbolo suma"/>
          <p:cNvSpPr>
            <a:spLocks noChangeAspect="1" noChangeArrowheads="1"/>
          </p:cNvSpPr>
          <p:nvPr/>
        </p:nvSpPr>
        <p:spPr bwMode="auto">
          <a:xfrm>
            <a:off x="307975" y="-1728788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" name="7 Rectángulo"/>
          <p:cNvSpPr/>
          <p:nvPr/>
        </p:nvSpPr>
        <p:spPr>
          <a:xfrm>
            <a:off x="539553" y="908720"/>
            <a:ext cx="82809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Diseño e Implementación de un laboratorio remoto para </a:t>
            </a:r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Arduino</a:t>
            </a:r>
            <a:endParaRPr lang="es-E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sobre </a:t>
            </a:r>
            <a:r>
              <a:rPr lang="es-E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Raspberry</a:t>
            </a:r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Pi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1505443" cy="10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59462"/>
            <a:ext cx="1043608" cy="13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Rectángulo"/>
          <p:cNvSpPr/>
          <p:nvPr/>
        </p:nvSpPr>
        <p:spPr>
          <a:xfrm>
            <a:off x="638124" y="6147948"/>
            <a:ext cx="82809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ATILANO FERÁNDEZ-Pacheco </a:t>
            </a:r>
            <a:r>
              <a:rPr lang="es-ES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sánchez-migallón</a:t>
            </a:r>
            <a:endParaRPr lang="es-ES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Se pueden realizar compilaciones remotas de código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Arduino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.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Carga del binario en la tarjeta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Arduino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o en el Cubo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Rainbow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Visualizar a través de una cámara web el experimento.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Posibilidad de tener conectados a la Placa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Raspberry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varias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Arduino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y elegir en tiempo de compilación contra que placa se desea compilar y cargar el binario.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4431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Tipos de Experimentos a realizar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7" name="Picture 10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8" y="1953488"/>
            <a:ext cx="771360" cy="4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9" y="1412776"/>
            <a:ext cx="2799919" cy="49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9" y="1412776"/>
            <a:ext cx="596004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CuadroTexto"/>
          <p:cNvSpPr txBox="1"/>
          <p:nvPr/>
        </p:nvSpPr>
        <p:spPr>
          <a:xfrm>
            <a:off x="3024723" y="4945285"/>
            <a:ext cx="543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primera fase se selecciona el fichero fuente a compilar y se selecciona el dispositivo donde se desea cargar el ejecutable.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3024723" y="4945285"/>
            <a:ext cx="543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segunda fase se transforma el fichero con la utilidad Java </a:t>
            </a:r>
            <a:r>
              <a:rPr lang="es-ES" dirty="0" err="1" smtClean="0"/>
              <a:t>InoToSource</a:t>
            </a:r>
            <a:r>
              <a:rPr lang="es-ES" dirty="0" smtClean="0"/>
              <a:t> y se copia en el directorio de trabajo con la  utilidad Java </a:t>
            </a:r>
            <a:r>
              <a:rPr lang="es-ES" dirty="0" err="1" smtClean="0"/>
              <a:t>DirectoryDump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" y="1412776"/>
            <a:ext cx="2799741" cy="49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00" y="1411200"/>
            <a:ext cx="5961600" cy="34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24723" y="4945285"/>
            <a:ext cx="543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segunda fase se procede al compilado, enlazado y creación del ejecutable.</a:t>
            </a:r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" y="1411200"/>
            <a:ext cx="2799741" cy="49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00" y="1411200"/>
            <a:ext cx="5961600" cy="328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3024723" y="4945285"/>
            <a:ext cx="543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esta última fase, se procede la carga del ejecutable en el dispositivo, se bloquea el dispositivo y comienza el contador de los 3 minutos para que el alumno pueda ver el resultado de la ejecución. 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00" y="1411200"/>
            <a:ext cx="5961600" cy="32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" y="1411200"/>
            <a:ext cx="2799741" cy="49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Arduino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MKR1000 esta compuesto por tres principales bloques: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SAMD21 Cortex-M0+ 32bit low power ARM </a:t>
            </a:r>
            <a:r>
              <a:rPr lang="en-U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MCU.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WINC1500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low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power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2.4GHz IEEE® 802.11 b/g/n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Wi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-Fi.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ECC508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CryptoAuthentication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Precio altamente competitivo 30,99 € (IVA incluido).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937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Arduino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–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IoT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: Conectando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Arudino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a la </a:t>
            </a:r>
          </a:p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Web (1/7)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695402"/>
            <a:ext cx="4181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7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8" name="Picture 2" descr="Resultado de imag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40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Para comenzar a utilizar la placa es necesaria instalar la librería WIFI101.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En el código hay que realizar los siguientes pasos: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Incluir la librería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937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Arduino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–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IoT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: Conectando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Arudino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a la </a:t>
            </a:r>
            <a:endParaRPr lang="es-ES" sz="3200" b="1" i="1" u="none" dirty="0" smtClean="0">
              <a:solidFill>
                <a:srgbClr val="8D9399"/>
              </a:solidFill>
              <a:latin typeface="Arial Narrow"/>
              <a:cs typeface="Arial Narrow" pitchFamily="34" charset="0"/>
            </a:endParaRPr>
          </a:p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Web 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(2/7)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6" y="3423467"/>
            <a:ext cx="7686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87" y="5301208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13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4" name="Picture 2" descr="Resultado de imag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0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Declaramos las variables para configurar la conexión.</a:t>
            </a: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En la función </a:t>
            </a:r>
            <a:r>
              <a:rPr lang="es-ES" sz="20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setup</a:t>
            </a: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() realizamos la conexión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937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Arduino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–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IoT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: Conectando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Arudino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a la </a:t>
            </a:r>
            <a:endParaRPr lang="es-ES" sz="3200" b="1" i="1" u="none" dirty="0" smtClean="0">
              <a:solidFill>
                <a:srgbClr val="8D9399"/>
              </a:solidFill>
              <a:latin typeface="Arial Narrow"/>
              <a:cs typeface="Arial Narrow" pitchFamily="34" charset="0"/>
            </a:endParaRPr>
          </a:p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Web 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(3/7)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3" y="2996952"/>
            <a:ext cx="6505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3" y="4365104"/>
            <a:ext cx="4172616" cy="23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562990" y="404193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WL_CONNECT_FAILED</a:t>
            </a:r>
          </a:p>
          <a:p>
            <a:r>
              <a:rPr lang="es-ES" dirty="0"/>
              <a:t>WL_CONNECTED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576680" y="3933055"/>
            <a:ext cx="198631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16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7" name="Picture 2" descr="Resultado de imag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Algunos ejemplos.</a:t>
            </a: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937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Arduino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–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IoT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: Conectando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Arudino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a la </a:t>
            </a:r>
            <a:endParaRPr lang="es-ES" sz="3200" b="1" i="1" u="none" dirty="0" smtClean="0">
              <a:solidFill>
                <a:srgbClr val="8D9399"/>
              </a:solidFill>
              <a:latin typeface="Arial Narrow"/>
              <a:cs typeface="Arial Narrow" pitchFamily="34" charset="0"/>
            </a:endParaRPr>
          </a:p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Web 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(4/7)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910469" cy="36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73" y="2233113"/>
            <a:ext cx="38481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14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5" name="Picture 2" descr="Resultado de imag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5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Para que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Arduino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se pueda convertir en un elemento de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IoT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debe ser capaz de enviar información a la nube. ¿Cómo lo hacemos?</a:t>
            </a: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Definimos el servidor.</a:t>
            </a: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Intervalos de tiempo para enviar información.</a:t>
            </a: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937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Arduino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–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IoT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: Conectando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Arudino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a 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la</a:t>
            </a:r>
          </a:p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Web 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(5/7)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75880"/>
            <a:ext cx="3452984" cy="5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63" y="4869160"/>
            <a:ext cx="6142777" cy="7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14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5" name="Picture 2" descr="Resultado de imag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54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15 Elipse"/>
          <p:cNvSpPr/>
          <p:nvPr/>
        </p:nvSpPr>
        <p:spPr>
          <a:xfrm>
            <a:off x="1547568" y="4354406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" name="Rechteck 17"/>
          <p:cNvSpPr>
            <a:spLocks/>
          </p:cNvSpPr>
          <p:nvPr/>
        </p:nvSpPr>
        <p:spPr>
          <a:xfrm>
            <a:off x="1599822" y="2120484"/>
            <a:ext cx="7203010" cy="685414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ctr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Se realizará una breve introducción del paradigma del Internet of </a:t>
            </a:r>
            <a:r>
              <a:rPr lang="es-ES" sz="15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Things</a:t>
            </a: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resaltando los principales pilares en los que se sustenta.</a:t>
            </a: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5" name="Rechteck 17"/>
          <p:cNvSpPr>
            <a:spLocks/>
          </p:cNvSpPr>
          <p:nvPr/>
        </p:nvSpPr>
        <p:spPr>
          <a:xfrm>
            <a:off x="2319193" y="4549992"/>
            <a:ext cx="6459589" cy="685414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40000" tIns="0" rIns="0" bIns="0" rtlCol="0" anchor="ctr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Introducción qué es </a:t>
            </a:r>
            <a:r>
              <a:rPr lang="es-ES" sz="15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Arduino</a:t>
            </a: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, cuales son sus principales ventajas y desventajas relacionadas en el </a:t>
            </a:r>
            <a:r>
              <a:rPr lang="es-ES" sz="15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IoT</a:t>
            </a: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6" name="Rechteck 17"/>
          <p:cNvSpPr>
            <a:spLocks/>
          </p:cNvSpPr>
          <p:nvPr/>
        </p:nvSpPr>
        <p:spPr>
          <a:xfrm>
            <a:off x="2297943" y="3261925"/>
            <a:ext cx="6503049" cy="685414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40000" tIns="0" rIns="0" bIns="0" rtlCol="0" anchor="ctr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Los dispositivos </a:t>
            </a:r>
            <a:r>
              <a:rPr lang="es-ES" sz="15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wereable</a:t>
            </a:r>
            <a:r>
              <a:rPr lang="es-ES" sz="15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</a:t>
            </a: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en el </a:t>
            </a:r>
            <a:r>
              <a:rPr lang="es-ES" sz="15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IoT</a:t>
            </a: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, su importancia y el rol que juegan. </a:t>
            </a: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7" name="Rechteck 17"/>
          <p:cNvSpPr>
            <a:spLocks/>
          </p:cNvSpPr>
          <p:nvPr/>
        </p:nvSpPr>
        <p:spPr>
          <a:xfrm>
            <a:off x="1438713" y="5718791"/>
            <a:ext cx="7330507" cy="623672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ctr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Casos de uso y ejemplos de utilización de </a:t>
            </a:r>
            <a:r>
              <a:rPr lang="es-ES" sz="15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Arduino</a:t>
            </a: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en el </a:t>
            </a:r>
            <a:r>
              <a:rPr lang="es-ES" sz="15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IoT</a:t>
            </a: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1168" y="1816263"/>
            <a:ext cx="1879400" cy="4709081"/>
          </a:xfrm>
          <a:custGeom>
            <a:avLst/>
            <a:gdLst>
              <a:gd name="connsiteX0" fmla="*/ 10348 w 2135481"/>
              <a:gd name="connsiteY0" fmla="*/ 23 h 4258756"/>
              <a:gd name="connsiteX1" fmla="*/ 2135481 w 2135481"/>
              <a:gd name="connsiteY1" fmla="*/ 2294489 h 4258756"/>
              <a:gd name="connsiteX2" fmla="*/ 1881 w 2135481"/>
              <a:gd name="connsiteY2" fmla="*/ 4258756 h 4258756"/>
              <a:gd name="connsiteX3" fmla="*/ 1881 w 2135481"/>
              <a:gd name="connsiteY3" fmla="*/ 3869289 h 4258756"/>
              <a:gd name="connsiteX4" fmla="*/ 1983081 w 2135481"/>
              <a:gd name="connsiteY4" fmla="*/ 2252156 h 4258756"/>
              <a:gd name="connsiteX5" fmla="*/ 10348 w 2135481"/>
              <a:gd name="connsiteY5" fmla="*/ 23 h 4258756"/>
              <a:gd name="connsiteX0" fmla="*/ 437087 w 2562223"/>
              <a:gd name="connsiteY0" fmla="*/ 45 h 4258778"/>
              <a:gd name="connsiteX1" fmla="*/ 2562220 w 2562223"/>
              <a:gd name="connsiteY1" fmla="*/ 2294511 h 4258778"/>
              <a:gd name="connsiteX2" fmla="*/ 428620 w 2562223"/>
              <a:gd name="connsiteY2" fmla="*/ 4258778 h 4258778"/>
              <a:gd name="connsiteX3" fmla="*/ 428620 w 2562223"/>
              <a:gd name="connsiteY3" fmla="*/ 3869311 h 4258778"/>
              <a:gd name="connsiteX4" fmla="*/ 2409820 w 2562223"/>
              <a:gd name="connsiteY4" fmla="*/ 2252178 h 4258778"/>
              <a:gd name="connsiteX5" fmla="*/ 437087 w 2562223"/>
              <a:gd name="connsiteY5" fmla="*/ 45 h 4258778"/>
              <a:gd name="connsiteX0" fmla="*/ 10349 w 2152416"/>
              <a:gd name="connsiteY0" fmla="*/ 264 h 4258997"/>
              <a:gd name="connsiteX1" fmla="*/ 2152416 w 2152416"/>
              <a:gd name="connsiteY1" fmla="*/ 2116930 h 4258997"/>
              <a:gd name="connsiteX2" fmla="*/ 1882 w 2152416"/>
              <a:gd name="connsiteY2" fmla="*/ 4258997 h 4258997"/>
              <a:gd name="connsiteX3" fmla="*/ 1882 w 2152416"/>
              <a:gd name="connsiteY3" fmla="*/ 3869530 h 4258997"/>
              <a:gd name="connsiteX4" fmla="*/ 1983082 w 2152416"/>
              <a:gd name="connsiteY4" fmla="*/ 2252397 h 4258997"/>
              <a:gd name="connsiteX5" fmla="*/ 10349 w 2152416"/>
              <a:gd name="connsiteY5" fmla="*/ 264 h 4258997"/>
              <a:gd name="connsiteX0" fmla="*/ 10349 w 2152533"/>
              <a:gd name="connsiteY0" fmla="*/ 1030 h 4259763"/>
              <a:gd name="connsiteX1" fmla="*/ 2152416 w 2152533"/>
              <a:gd name="connsiteY1" fmla="*/ 2117696 h 4259763"/>
              <a:gd name="connsiteX2" fmla="*/ 1882 w 2152533"/>
              <a:gd name="connsiteY2" fmla="*/ 4259763 h 4259763"/>
              <a:gd name="connsiteX3" fmla="*/ 1882 w 2152533"/>
              <a:gd name="connsiteY3" fmla="*/ 3870296 h 4259763"/>
              <a:gd name="connsiteX4" fmla="*/ 1983082 w 2152533"/>
              <a:gd name="connsiteY4" fmla="*/ 2253163 h 4259763"/>
              <a:gd name="connsiteX5" fmla="*/ 10349 w 2152533"/>
              <a:gd name="connsiteY5" fmla="*/ 1030 h 4259763"/>
              <a:gd name="connsiteX0" fmla="*/ 43868 w 2186076"/>
              <a:gd name="connsiteY0" fmla="*/ 73 h 4258806"/>
              <a:gd name="connsiteX1" fmla="*/ 2185935 w 2186076"/>
              <a:gd name="connsiteY1" fmla="*/ 2116739 h 4258806"/>
              <a:gd name="connsiteX2" fmla="*/ 35401 w 2186076"/>
              <a:gd name="connsiteY2" fmla="*/ 4258806 h 4258806"/>
              <a:gd name="connsiteX3" fmla="*/ 35401 w 2186076"/>
              <a:gd name="connsiteY3" fmla="*/ 3869339 h 4258806"/>
              <a:gd name="connsiteX4" fmla="*/ 2016601 w 2186076"/>
              <a:gd name="connsiteY4" fmla="*/ 2252206 h 4258806"/>
              <a:gd name="connsiteX5" fmla="*/ 43868 w 2186076"/>
              <a:gd name="connsiteY5" fmla="*/ 73 h 4258806"/>
              <a:gd name="connsiteX0" fmla="*/ 10349 w 2152557"/>
              <a:gd name="connsiteY0" fmla="*/ 73 h 4258806"/>
              <a:gd name="connsiteX1" fmla="*/ 2152416 w 2152557"/>
              <a:gd name="connsiteY1" fmla="*/ 2116739 h 4258806"/>
              <a:gd name="connsiteX2" fmla="*/ 1882 w 2152557"/>
              <a:gd name="connsiteY2" fmla="*/ 4258806 h 4258806"/>
              <a:gd name="connsiteX3" fmla="*/ 1882 w 2152557"/>
              <a:gd name="connsiteY3" fmla="*/ 3869339 h 4258806"/>
              <a:gd name="connsiteX4" fmla="*/ 1983082 w 2152557"/>
              <a:gd name="connsiteY4" fmla="*/ 2252206 h 4258806"/>
              <a:gd name="connsiteX5" fmla="*/ 10349 w 2152557"/>
              <a:gd name="connsiteY5" fmla="*/ 73 h 4258806"/>
              <a:gd name="connsiteX0" fmla="*/ 10349 w 2152557"/>
              <a:gd name="connsiteY0" fmla="*/ 73 h 4258806"/>
              <a:gd name="connsiteX1" fmla="*/ 2152416 w 2152557"/>
              <a:gd name="connsiteY1" fmla="*/ 2116739 h 4258806"/>
              <a:gd name="connsiteX2" fmla="*/ 1882 w 2152557"/>
              <a:gd name="connsiteY2" fmla="*/ 4258806 h 4258806"/>
              <a:gd name="connsiteX3" fmla="*/ 1882 w 2152557"/>
              <a:gd name="connsiteY3" fmla="*/ 3869339 h 4258806"/>
              <a:gd name="connsiteX4" fmla="*/ 2050815 w 2152557"/>
              <a:gd name="connsiteY4" fmla="*/ 2108273 h 4258806"/>
              <a:gd name="connsiteX5" fmla="*/ 10349 w 2152557"/>
              <a:gd name="connsiteY5" fmla="*/ 73 h 4258806"/>
              <a:gd name="connsiteX0" fmla="*/ 10349 w 2152567"/>
              <a:gd name="connsiteY0" fmla="*/ 73 h 4258806"/>
              <a:gd name="connsiteX1" fmla="*/ 2152416 w 2152567"/>
              <a:gd name="connsiteY1" fmla="*/ 2116739 h 4258806"/>
              <a:gd name="connsiteX2" fmla="*/ 1882 w 2152567"/>
              <a:gd name="connsiteY2" fmla="*/ 4258806 h 4258806"/>
              <a:gd name="connsiteX3" fmla="*/ 1882 w 2152567"/>
              <a:gd name="connsiteY3" fmla="*/ 3869339 h 4258806"/>
              <a:gd name="connsiteX4" fmla="*/ 2050815 w 2152567"/>
              <a:gd name="connsiteY4" fmla="*/ 2108273 h 4258806"/>
              <a:gd name="connsiteX5" fmla="*/ 10349 w 2152567"/>
              <a:gd name="connsiteY5" fmla="*/ 73 h 4258806"/>
              <a:gd name="connsiteX0" fmla="*/ 10349 w 2152567"/>
              <a:gd name="connsiteY0" fmla="*/ 73 h 4258806"/>
              <a:gd name="connsiteX1" fmla="*/ 2152416 w 2152567"/>
              <a:gd name="connsiteY1" fmla="*/ 2116739 h 4258806"/>
              <a:gd name="connsiteX2" fmla="*/ 1882 w 2152567"/>
              <a:gd name="connsiteY2" fmla="*/ 4258806 h 4258806"/>
              <a:gd name="connsiteX3" fmla="*/ 1882 w 2152567"/>
              <a:gd name="connsiteY3" fmla="*/ 3869339 h 4258806"/>
              <a:gd name="connsiteX4" fmla="*/ 2050815 w 2152567"/>
              <a:gd name="connsiteY4" fmla="*/ 2108273 h 4258806"/>
              <a:gd name="connsiteX5" fmla="*/ 10349 w 2152567"/>
              <a:gd name="connsiteY5" fmla="*/ 73 h 4258806"/>
              <a:gd name="connsiteX0" fmla="*/ 10349 w 2152567"/>
              <a:gd name="connsiteY0" fmla="*/ 73 h 4258806"/>
              <a:gd name="connsiteX1" fmla="*/ 2152416 w 2152567"/>
              <a:gd name="connsiteY1" fmla="*/ 2116739 h 4258806"/>
              <a:gd name="connsiteX2" fmla="*/ 1882 w 2152567"/>
              <a:gd name="connsiteY2" fmla="*/ 4258806 h 4258806"/>
              <a:gd name="connsiteX3" fmla="*/ 1882 w 2152567"/>
              <a:gd name="connsiteY3" fmla="*/ 3869339 h 4258806"/>
              <a:gd name="connsiteX4" fmla="*/ 1974615 w 2152567"/>
              <a:gd name="connsiteY4" fmla="*/ 2108273 h 4258806"/>
              <a:gd name="connsiteX5" fmla="*/ 10349 w 2152567"/>
              <a:gd name="connsiteY5" fmla="*/ 73 h 4258806"/>
              <a:gd name="connsiteX0" fmla="*/ 10349 w 2152567"/>
              <a:gd name="connsiteY0" fmla="*/ 73 h 4258806"/>
              <a:gd name="connsiteX1" fmla="*/ 2152416 w 2152567"/>
              <a:gd name="connsiteY1" fmla="*/ 2116739 h 4258806"/>
              <a:gd name="connsiteX2" fmla="*/ 1882 w 2152567"/>
              <a:gd name="connsiteY2" fmla="*/ 4258806 h 4258806"/>
              <a:gd name="connsiteX3" fmla="*/ 1882 w 2152567"/>
              <a:gd name="connsiteY3" fmla="*/ 3869339 h 4258806"/>
              <a:gd name="connsiteX4" fmla="*/ 1974615 w 2152567"/>
              <a:gd name="connsiteY4" fmla="*/ 2108273 h 4258806"/>
              <a:gd name="connsiteX5" fmla="*/ 10349 w 2152567"/>
              <a:gd name="connsiteY5" fmla="*/ 73 h 4258806"/>
              <a:gd name="connsiteX0" fmla="*/ 10349 w 2152567"/>
              <a:gd name="connsiteY0" fmla="*/ 73 h 4258806"/>
              <a:gd name="connsiteX1" fmla="*/ 2152416 w 2152567"/>
              <a:gd name="connsiteY1" fmla="*/ 2116739 h 4258806"/>
              <a:gd name="connsiteX2" fmla="*/ 1882 w 2152567"/>
              <a:gd name="connsiteY2" fmla="*/ 4258806 h 4258806"/>
              <a:gd name="connsiteX3" fmla="*/ 1882 w 2152567"/>
              <a:gd name="connsiteY3" fmla="*/ 3869339 h 4258806"/>
              <a:gd name="connsiteX4" fmla="*/ 1974615 w 2152567"/>
              <a:gd name="connsiteY4" fmla="*/ 2108273 h 4258806"/>
              <a:gd name="connsiteX5" fmla="*/ 10349 w 2152567"/>
              <a:gd name="connsiteY5" fmla="*/ 73 h 4258806"/>
              <a:gd name="connsiteX0" fmla="*/ 10349 w 2152460"/>
              <a:gd name="connsiteY0" fmla="*/ 43 h 4258776"/>
              <a:gd name="connsiteX1" fmla="*/ 2152416 w 2152460"/>
              <a:gd name="connsiteY1" fmla="*/ 2116709 h 4258776"/>
              <a:gd name="connsiteX2" fmla="*/ 1882 w 2152460"/>
              <a:gd name="connsiteY2" fmla="*/ 4258776 h 4258776"/>
              <a:gd name="connsiteX3" fmla="*/ 1882 w 2152460"/>
              <a:gd name="connsiteY3" fmla="*/ 3869309 h 4258776"/>
              <a:gd name="connsiteX4" fmla="*/ 1974615 w 2152460"/>
              <a:gd name="connsiteY4" fmla="*/ 2108243 h 4258776"/>
              <a:gd name="connsiteX5" fmla="*/ 10349 w 2152460"/>
              <a:gd name="connsiteY5" fmla="*/ 43 h 4258776"/>
              <a:gd name="connsiteX0" fmla="*/ 10349 w 2152460"/>
              <a:gd name="connsiteY0" fmla="*/ 43 h 4258776"/>
              <a:gd name="connsiteX1" fmla="*/ 2152416 w 2152460"/>
              <a:gd name="connsiteY1" fmla="*/ 2116709 h 4258776"/>
              <a:gd name="connsiteX2" fmla="*/ 1882 w 2152460"/>
              <a:gd name="connsiteY2" fmla="*/ 4258776 h 4258776"/>
              <a:gd name="connsiteX3" fmla="*/ 1882 w 2152460"/>
              <a:gd name="connsiteY3" fmla="*/ 3869309 h 4258776"/>
              <a:gd name="connsiteX4" fmla="*/ 2033882 w 2152460"/>
              <a:gd name="connsiteY4" fmla="*/ 2209843 h 4258776"/>
              <a:gd name="connsiteX5" fmla="*/ 10349 w 2152460"/>
              <a:gd name="connsiteY5" fmla="*/ 43 h 4258776"/>
              <a:gd name="connsiteX0" fmla="*/ 10349 w 2152472"/>
              <a:gd name="connsiteY0" fmla="*/ 256 h 4258989"/>
              <a:gd name="connsiteX1" fmla="*/ 2152416 w 2152472"/>
              <a:gd name="connsiteY1" fmla="*/ 2116922 h 4258989"/>
              <a:gd name="connsiteX2" fmla="*/ 1882 w 2152472"/>
              <a:gd name="connsiteY2" fmla="*/ 4258989 h 4258989"/>
              <a:gd name="connsiteX3" fmla="*/ 1882 w 2152472"/>
              <a:gd name="connsiteY3" fmla="*/ 3869522 h 4258989"/>
              <a:gd name="connsiteX4" fmla="*/ 2033882 w 2152472"/>
              <a:gd name="connsiteY4" fmla="*/ 2210056 h 4258989"/>
              <a:gd name="connsiteX5" fmla="*/ 10349 w 2152472"/>
              <a:gd name="connsiteY5" fmla="*/ 256 h 4258989"/>
              <a:gd name="connsiteX0" fmla="*/ 10349 w 2152472"/>
              <a:gd name="connsiteY0" fmla="*/ 256 h 4258989"/>
              <a:gd name="connsiteX1" fmla="*/ 2152416 w 2152472"/>
              <a:gd name="connsiteY1" fmla="*/ 2116922 h 4258989"/>
              <a:gd name="connsiteX2" fmla="*/ 1882 w 2152472"/>
              <a:gd name="connsiteY2" fmla="*/ 4258989 h 4258989"/>
              <a:gd name="connsiteX3" fmla="*/ 1882 w 2152472"/>
              <a:gd name="connsiteY3" fmla="*/ 3869522 h 4258989"/>
              <a:gd name="connsiteX4" fmla="*/ 2033882 w 2152472"/>
              <a:gd name="connsiteY4" fmla="*/ 2210056 h 4258989"/>
              <a:gd name="connsiteX5" fmla="*/ 10349 w 2152472"/>
              <a:gd name="connsiteY5" fmla="*/ 256 h 4258989"/>
              <a:gd name="connsiteX0" fmla="*/ 10349 w 2152472"/>
              <a:gd name="connsiteY0" fmla="*/ 256 h 4258989"/>
              <a:gd name="connsiteX1" fmla="*/ 2152416 w 2152472"/>
              <a:gd name="connsiteY1" fmla="*/ 2116922 h 4258989"/>
              <a:gd name="connsiteX2" fmla="*/ 1882 w 2152472"/>
              <a:gd name="connsiteY2" fmla="*/ 4258989 h 4258989"/>
              <a:gd name="connsiteX3" fmla="*/ 1882 w 2152472"/>
              <a:gd name="connsiteY3" fmla="*/ 3869522 h 4258989"/>
              <a:gd name="connsiteX4" fmla="*/ 2033882 w 2152472"/>
              <a:gd name="connsiteY4" fmla="*/ 2083056 h 4258989"/>
              <a:gd name="connsiteX5" fmla="*/ 10349 w 2152472"/>
              <a:gd name="connsiteY5" fmla="*/ 256 h 4258989"/>
              <a:gd name="connsiteX0" fmla="*/ 10349 w 2152472"/>
              <a:gd name="connsiteY0" fmla="*/ 256 h 4258989"/>
              <a:gd name="connsiteX1" fmla="*/ 2152416 w 2152472"/>
              <a:gd name="connsiteY1" fmla="*/ 2116922 h 4258989"/>
              <a:gd name="connsiteX2" fmla="*/ 1882 w 2152472"/>
              <a:gd name="connsiteY2" fmla="*/ 4258989 h 4258989"/>
              <a:gd name="connsiteX3" fmla="*/ 1882 w 2152472"/>
              <a:gd name="connsiteY3" fmla="*/ 3869522 h 4258989"/>
              <a:gd name="connsiteX4" fmla="*/ 1974615 w 2152472"/>
              <a:gd name="connsiteY4" fmla="*/ 2159256 h 4258989"/>
              <a:gd name="connsiteX5" fmla="*/ 10349 w 2152472"/>
              <a:gd name="connsiteY5" fmla="*/ 256 h 4258989"/>
              <a:gd name="connsiteX0" fmla="*/ 10349 w 2152536"/>
              <a:gd name="connsiteY0" fmla="*/ 212 h 4258945"/>
              <a:gd name="connsiteX1" fmla="*/ 2152416 w 2152536"/>
              <a:gd name="connsiteY1" fmla="*/ 2116878 h 4258945"/>
              <a:gd name="connsiteX2" fmla="*/ 1882 w 2152536"/>
              <a:gd name="connsiteY2" fmla="*/ 4258945 h 4258945"/>
              <a:gd name="connsiteX3" fmla="*/ 1882 w 2152536"/>
              <a:gd name="connsiteY3" fmla="*/ 3869478 h 4258945"/>
              <a:gd name="connsiteX4" fmla="*/ 1974615 w 2152536"/>
              <a:gd name="connsiteY4" fmla="*/ 2159212 h 4258945"/>
              <a:gd name="connsiteX5" fmla="*/ 10349 w 2152536"/>
              <a:gd name="connsiteY5" fmla="*/ 212 h 4258945"/>
              <a:gd name="connsiteX0" fmla="*/ 10349 w 2152536"/>
              <a:gd name="connsiteY0" fmla="*/ 212 h 4258945"/>
              <a:gd name="connsiteX1" fmla="*/ 2152416 w 2152536"/>
              <a:gd name="connsiteY1" fmla="*/ 2116878 h 4258945"/>
              <a:gd name="connsiteX2" fmla="*/ 1882 w 2152536"/>
              <a:gd name="connsiteY2" fmla="*/ 4258945 h 4258945"/>
              <a:gd name="connsiteX3" fmla="*/ 1882 w 2152536"/>
              <a:gd name="connsiteY3" fmla="*/ 3869478 h 4258945"/>
              <a:gd name="connsiteX4" fmla="*/ 1974615 w 2152536"/>
              <a:gd name="connsiteY4" fmla="*/ 2108412 h 4258945"/>
              <a:gd name="connsiteX5" fmla="*/ 10349 w 2152536"/>
              <a:gd name="connsiteY5" fmla="*/ 212 h 4258945"/>
              <a:gd name="connsiteX0" fmla="*/ 10349 w 2152536"/>
              <a:gd name="connsiteY0" fmla="*/ 212 h 4258945"/>
              <a:gd name="connsiteX1" fmla="*/ 2152416 w 2152536"/>
              <a:gd name="connsiteY1" fmla="*/ 2116878 h 4258945"/>
              <a:gd name="connsiteX2" fmla="*/ 1882 w 2152536"/>
              <a:gd name="connsiteY2" fmla="*/ 4258945 h 4258945"/>
              <a:gd name="connsiteX3" fmla="*/ 1882 w 2152536"/>
              <a:gd name="connsiteY3" fmla="*/ 3869478 h 4258945"/>
              <a:gd name="connsiteX4" fmla="*/ 1974615 w 2152536"/>
              <a:gd name="connsiteY4" fmla="*/ 2108412 h 4258945"/>
              <a:gd name="connsiteX5" fmla="*/ 10349 w 2152536"/>
              <a:gd name="connsiteY5" fmla="*/ 212 h 4258945"/>
              <a:gd name="connsiteX0" fmla="*/ 10349 w 2152536"/>
              <a:gd name="connsiteY0" fmla="*/ 212 h 4258945"/>
              <a:gd name="connsiteX1" fmla="*/ 2152416 w 2152536"/>
              <a:gd name="connsiteY1" fmla="*/ 2116878 h 4258945"/>
              <a:gd name="connsiteX2" fmla="*/ 1882 w 2152536"/>
              <a:gd name="connsiteY2" fmla="*/ 4258945 h 4258945"/>
              <a:gd name="connsiteX3" fmla="*/ 1882 w 2152536"/>
              <a:gd name="connsiteY3" fmla="*/ 3869478 h 4258945"/>
              <a:gd name="connsiteX4" fmla="*/ 1974615 w 2152536"/>
              <a:gd name="connsiteY4" fmla="*/ 2108412 h 4258945"/>
              <a:gd name="connsiteX5" fmla="*/ 10349 w 2152536"/>
              <a:gd name="connsiteY5" fmla="*/ 212 h 4258945"/>
              <a:gd name="connsiteX0" fmla="*/ 10349 w 2152536"/>
              <a:gd name="connsiteY0" fmla="*/ 212 h 4258945"/>
              <a:gd name="connsiteX1" fmla="*/ 2152416 w 2152536"/>
              <a:gd name="connsiteY1" fmla="*/ 2116878 h 4258945"/>
              <a:gd name="connsiteX2" fmla="*/ 1882 w 2152536"/>
              <a:gd name="connsiteY2" fmla="*/ 4258945 h 4258945"/>
              <a:gd name="connsiteX3" fmla="*/ 1882 w 2152536"/>
              <a:gd name="connsiteY3" fmla="*/ 3869478 h 4258945"/>
              <a:gd name="connsiteX4" fmla="*/ 1991548 w 2152536"/>
              <a:gd name="connsiteY4" fmla="*/ 2142279 h 4258945"/>
              <a:gd name="connsiteX5" fmla="*/ 10349 w 2152536"/>
              <a:gd name="connsiteY5" fmla="*/ 212 h 4258945"/>
              <a:gd name="connsiteX0" fmla="*/ 10349 w 2152577"/>
              <a:gd name="connsiteY0" fmla="*/ 212 h 4258945"/>
              <a:gd name="connsiteX1" fmla="*/ 2152416 w 2152577"/>
              <a:gd name="connsiteY1" fmla="*/ 2116878 h 4258945"/>
              <a:gd name="connsiteX2" fmla="*/ 1882 w 2152577"/>
              <a:gd name="connsiteY2" fmla="*/ 4258945 h 4258945"/>
              <a:gd name="connsiteX3" fmla="*/ 1882 w 2152577"/>
              <a:gd name="connsiteY3" fmla="*/ 3869478 h 4258945"/>
              <a:gd name="connsiteX4" fmla="*/ 1991548 w 2152577"/>
              <a:gd name="connsiteY4" fmla="*/ 2142279 h 4258945"/>
              <a:gd name="connsiteX5" fmla="*/ 10349 w 2152577"/>
              <a:gd name="connsiteY5" fmla="*/ 212 h 4258945"/>
              <a:gd name="connsiteX0" fmla="*/ 10349 w 2135647"/>
              <a:gd name="connsiteY0" fmla="*/ 239 h 4258972"/>
              <a:gd name="connsiteX1" fmla="*/ 2135483 w 2135647"/>
              <a:gd name="connsiteY1" fmla="*/ 2032238 h 4258972"/>
              <a:gd name="connsiteX2" fmla="*/ 1882 w 2135647"/>
              <a:gd name="connsiteY2" fmla="*/ 4258972 h 4258972"/>
              <a:gd name="connsiteX3" fmla="*/ 1882 w 2135647"/>
              <a:gd name="connsiteY3" fmla="*/ 3869505 h 4258972"/>
              <a:gd name="connsiteX4" fmla="*/ 1991548 w 2135647"/>
              <a:gd name="connsiteY4" fmla="*/ 2142306 h 4258972"/>
              <a:gd name="connsiteX5" fmla="*/ 10349 w 2135647"/>
              <a:gd name="connsiteY5" fmla="*/ 239 h 4258972"/>
              <a:gd name="connsiteX0" fmla="*/ 10349 w 2135647"/>
              <a:gd name="connsiteY0" fmla="*/ 212 h 4258945"/>
              <a:gd name="connsiteX1" fmla="*/ 2135483 w 2135647"/>
              <a:gd name="connsiteY1" fmla="*/ 2032211 h 4258945"/>
              <a:gd name="connsiteX2" fmla="*/ 1882 w 2135647"/>
              <a:gd name="connsiteY2" fmla="*/ 4258945 h 4258945"/>
              <a:gd name="connsiteX3" fmla="*/ 1882 w 2135647"/>
              <a:gd name="connsiteY3" fmla="*/ 3869478 h 4258945"/>
              <a:gd name="connsiteX4" fmla="*/ 1991548 w 2135647"/>
              <a:gd name="connsiteY4" fmla="*/ 2142279 h 4258945"/>
              <a:gd name="connsiteX5" fmla="*/ 10349 w 2135647"/>
              <a:gd name="connsiteY5" fmla="*/ 212 h 4258945"/>
              <a:gd name="connsiteX0" fmla="*/ 10349 w 2135647"/>
              <a:gd name="connsiteY0" fmla="*/ 200 h 4258933"/>
              <a:gd name="connsiteX1" fmla="*/ 2135483 w 2135647"/>
              <a:gd name="connsiteY1" fmla="*/ 2074533 h 4258933"/>
              <a:gd name="connsiteX2" fmla="*/ 1882 w 2135647"/>
              <a:gd name="connsiteY2" fmla="*/ 4258933 h 4258933"/>
              <a:gd name="connsiteX3" fmla="*/ 1882 w 2135647"/>
              <a:gd name="connsiteY3" fmla="*/ 3869466 h 4258933"/>
              <a:gd name="connsiteX4" fmla="*/ 1991548 w 2135647"/>
              <a:gd name="connsiteY4" fmla="*/ 2142267 h 4258933"/>
              <a:gd name="connsiteX5" fmla="*/ 10349 w 2135647"/>
              <a:gd name="connsiteY5" fmla="*/ 200 h 4258933"/>
              <a:gd name="connsiteX0" fmla="*/ 10349 w 2135647"/>
              <a:gd name="connsiteY0" fmla="*/ 200 h 4258933"/>
              <a:gd name="connsiteX1" fmla="*/ 2135483 w 2135647"/>
              <a:gd name="connsiteY1" fmla="*/ 2074533 h 4258933"/>
              <a:gd name="connsiteX2" fmla="*/ 1882 w 2135647"/>
              <a:gd name="connsiteY2" fmla="*/ 4258933 h 4258933"/>
              <a:gd name="connsiteX3" fmla="*/ 1882 w 2135647"/>
              <a:gd name="connsiteY3" fmla="*/ 3869466 h 4258933"/>
              <a:gd name="connsiteX4" fmla="*/ 2000015 w 2135647"/>
              <a:gd name="connsiteY4" fmla="*/ 2074534 h 4258933"/>
              <a:gd name="connsiteX5" fmla="*/ 10349 w 2135647"/>
              <a:gd name="connsiteY5" fmla="*/ 200 h 4258933"/>
              <a:gd name="connsiteX0" fmla="*/ 10349 w 2135647"/>
              <a:gd name="connsiteY0" fmla="*/ 200 h 4258933"/>
              <a:gd name="connsiteX1" fmla="*/ 2135483 w 2135647"/>
              <a:gd name="connsiteY1" fmla="*/ 2074533 h 4258933"/>
              <a:gd name="connsiteX2" fmla="*/ 1882 w 2135647"/>
              <a:gd name="connsiteY2" fmla="*/ 4258933 h 4258933"/>
              <a:gd name="connsiteX3" fmla="*/ 1882 w 2135647"/>
              <a:gd name="connsiteY3" fmla="*/ 3869466 h 4258933"/>
              <a:gd name="connsiteX4" fmla="*/ 2000015 w 2135647"/>
              <a:gd name="connsiteY4" fmla="*/ 2074534 h 4258933"/>
              <a:gd name="connsiteX5" fmla="*/ 10349 w 2135647"/>
              <a:gd name="connsiteY5" fmla="*/ 200 h 4258933"/>
              <a:gd name="connsiteX0" fmla="*/ 10349 w 2135647"/>
              <a:gd name="connsiteY0" fmla="*/ 200 h 4258933"/>
              <a:gd name="connsiteX1" fmla="*/ 2135483 w 2135647"/>
              <a:gd name="connsiteY1" fmla="*/ 2074533 h 4258933"/>
              <a:gd name="connsiteX2" fmla="*/ 1882 w 2135647"/>
              <a:gd name="connsiteY2" fmla="*/ 4258933 h 4258933"/>
              <a:gd name="connsiteX3" fmla="*/ 1882 w 2135647"/>
              <a:gd name="connsiteY3" fmla="*/ 3869466 h 4258933"/>
              <a:gd name="connsiteX4" fmla="*/ 2008482 w 2135647"/>
              <a:gd name="connsiteY4" fmla="*/ 2074534 h 4258933"/>
              <a:gd name="connsiteX5" fmla="*/ 10349 w 2135647"/>
              <a:gd name="connsiteY5" fmla="*/ 200 h 4258933"/>
              <a:gd name="connsiteX0" fmla="*/ 10349 w 2135647"/>
              <a:gd name="connsiteY0" fmla="*/ 200 h 4258933"/>
              <a:gd name="connsiteX1" fmla="*/ 2135483 w 2135647"/>
              <a:gd name="connsiteY1" fmla="*/ 2074533 h 4258933"/>
              <a:gd name="connsiteX2" fmla="*/ 1882 w 2135647"/>
              <a:gd name="connsiteY2" fmla="*/ 4258933 h 4258933"/>
              <a:gd name="connsiteX3" fmla="*/ 1882 w 2135647"/>
              <a:gd name="connsiteY3" fmla="*/ 3869466 h 4258933"/>
              <a:gd name="connsiteX4" fmla="*/ 2008482 w 2135647"/>
              <a:gd name="connsiteY4" fmla="*/ 2074534 h 4258933"/>
              <a:gd name="connsiteX5" fmla="*/ 10349 w 2135647"/>
              <a:gd name="connsiteY5" fmla="*/ 200 h 4258933"/>
              <a:gd name="connsiteX0" fmla="*/ 10349 w 2135647"/>
              <a:gd name="connsiteY0" fmla="*/ 200 h 4258933"/>
              <a:gd name="connsiteX1" fmla="*/ 2135483 w 2135647"/>
              <a:gd name="connsiteY1" fmla="*/ 2074533 h 4258933"/>
              <a:gd name="connsiteX2" fmla="*/ 1882 w 2135647"/>
              <a:gd name="connsiteY2" fmla="*/ 4258933 h 4258933"/>
              <a:gd name="connsiteX3" fmla="*/ 1882 w 2135647"/>
              <a:gd name="connsiteY3" fmla="*/ 3869466 h 4258933"/>
              <a:gd name="connsiteX4" fmla="*/ 2008482 w 2135647"/>
              <a:gd name="connsiteY4" fmla="*/ 2074534 h 4258933"/>
              <a:gd name="connsiteX5" fmla="*/ 10349 w 2135647"/>
              <a:gd name="connsiteY5" fmla="*/ 200 h 42589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2008482 w 2135647"/>
              <a:gd name="connsiteY4" fmla="*/ 2074334 h 4258733"/>
              <a:gd name="connsiteX5" fmla="*/ 10349 w 2135647"/>
              <a:gd name="connsiteY5" fmla="*/ 0 h 42587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2008482 w 2135647"/>
              <a:gd name="connsiteY4" fmla="*/ 2074334 h 4258733"/>
              <a:gd name="connsiteX5" fmla="*/ 10349 w 2135647"/>
              <a:gd name="connsiteY5" fmla="*/ 0 h 42587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1955142 w 2135647"/>
              <a:gd name="connsiteY4" fmla="*/ 2074334 h 4258733"/>
              <a:gd name="connsiteX5" fmla="*/ 10349 w 2135647"/>
              <a:gd name="connsiteY5" fmla="*/ 0 h 42587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1955142 w 2135647"/>
              <a:gd name="connsiteY4" fmla="*/ 2074334 h 4258733"/>
              <a:gd name="connsiteX5" fmla="*/ 10349 w 2135647"/>
              <a:gd name="connsiteY5" fmla="*/ 0 h 42587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1955142 w 2135647"/>
              <a:gd name="connsiteY4" fmla="*/ 2074334 h 4258733"/>
              <a:gd name="connsiteX5" fmla="*/ 10349 w 2135647"/>
              <a:gd name="connsiteY5" fmla="*/ 0 h 42587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1955142 w 2135647"/>
              <a:gd name="connsiteY4" fmla="*/ 2074334 h 4258733"/>
              <a:gd name="connsiteX5" fmla="*/ 10349 w 2135647"/>
              <a:gd name="connsiteY5" fmla="*/ 0 h 42587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1955142 w 2135647"/>
              <a:gd name="connsiteY4" fmla="*/ 2074334 h 4258733"/>
              <a:gd name="connsiteX5" fmla="*/ 10349 w 2135647"/>
              <a:gd name="connsiteY5" fmla="*/ 0 h 4258733"/>
              <a:gd name="connsiteX0" fmla="*/ 10349 w 2135647"/>
              <a:gd name="connsiteY0" fmla="*/ 0 h 4258733"/>
              <a:gd name="connsiteX1" fmla="*/ 2135483 w 2135647"/>
              <a:gd name="connsiteY1" fmla="*/ 2074333 h 4258733"/>
              <a:gd name="connsiteX2" fmla="*/ 1882 w 2135647"/>
              <a:gd name="connsiteY2" fmla="*/ 4258733 h 4258733"/>
              <a:gd name="connsiteX3" fmla="*/ 1882 w 2135647"/>
              <a:gd name="connsiteY3" fmla="*/ 3869266 h 4258733"/>
              <a:gd name="connsiteX4" fmla="*/ 1955142 w 2135647"/>
              <a:gd name="connsiteY4" fmla="*/ 2074334 h 4258733"/>
              <a:gd name="connsiteX5" fmla="*/ 10349 w 2135647"/>
              <a:gd name="connsiteY5" fmla="*/ 0 h 425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647" h="4258733">
                <a:moveTo>
                  <a:pt x="10349" y="0"/>
                </a:moveTo>
                <a:cubicBezTo>
                  <a:pt x="1066425" y="1093"/>
                  <a:pt x="2119962" y="721077"/>
                  <a:pt x="2135483" y="2074333"/>
                </a:cubicBezTo>
                <a:cubicBezTo>
                  <a:pt x="2151004" y="3427589"/>
                  <a:pt x="1063037" y="4257322"/>
                  <a:pt x="1882" y="4258733"/>
                </a:cubicBezTo>
                <a:cubicBezTo>
                  <a:pt x="1882" y="4128911"/>
                  <a:pt x="-2351" y="4217810"/>
                  <a:pt x="1882" y="3869266"/>
                </a:cubicBezTo>
                <a:cubicBezTo>
                  <a:pt x="1263415" y="3855156"/>
                  <a:pt x="1943853" y="3050930"/>
                  <a:pt x="1955142" y="2074334"/>
                </a:cubicBezTo>
                <a:cubicBezTo>
                  <a:pt x="1966431" y="1097738"/>
                  <a:pt x="1382876" y="66356"/>
                  <a:pt x="1034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5875" cap="flat" cmpd="sng" algn="ctr">
            <a:noFill/>
            <a:prstDash val="solid"/>
          </a:ln>
          <a:effectLst/>
          <a:extLst/>
        </p:spPr>
        <p:txBody>
          <a:bodyPr lIns="72000" tIns="72000" rIns="72000" bIns="7200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2220568" y="1862098"/>
            <a:ext cx="5164666" cy="2492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1800" b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¿Por qué un laboratorio remoto</a:t>
            </a:r>
            <a:r>
              <a:rPr lang="es-ES" sz="1800" b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?</a:t>
            </a:r>
            <a:endParaRPr lang="es-ES" sz="1800" b="1" u="none" dirty="0">
              <a:solidFill>
                <a:srgbClr val="8D9399"/>
              </a:solidFill>
              <a:latin typeface="Arial Narrow"/>
              <a:cs typeface="Arial Narrow" pitchFamily="34" charset="0"/>
            </a:endParaRPr>
          </a:p>
        </p:txBody>
      </p:sp>
      <p:sp>
        <p:nvSpPr>
          <p:cNvPr id="10" name="Textframe 6"/>
          <p:cNvSpPr txBox="1">
            <a:spLocks/>
          </p:cNvSpPr>
          <p:nvPr/>
        </p:nvSpPr>
        <p:spPr>
          <a:xfrm>
            <a:off x="2887314" y="3008171"/>
            <a:ext cx="5164666" cy="2492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1800" b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Arquitectura del laboratorio</a:t>
            </a:r>
          </a:p>
        </p:txBody>
      </p:sp>
      <p:sp>
        <p:nvSpPr>
          <p:cNvPr id="11" name="Textframe 6"/>
          <p:cNvSpPr txBox="1">
            <a:spLocks/>
          </p:cNvSpPr>
          <p:nvPr/>
        </p:nvSpPr>
        <p:spPr>
          <a:xfrm>
            <a:off x="2919970" y="4300693"/>
            <a:ext cx="5164666" cy="2492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1800" b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Tipos de experimentos que se pueden realizar</a:t>
            </a:r>
            <a:endParaRPr lang="es-ES" sz="1800" b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2" name="Textframe 6"/>
          <p:cNvSpPr txBox="1">
            <a:spLocks/>
          </p:cNvSpPr>
          <p:nvPr/>
        </p:nvSpPr>
        <p:spPr>
          <a:xfrm>
            <a:off x="2063872" y="5469492"/>
            <a:ext cx="6105032" cy="2492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1800" b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El futuro: </a:t>
            </a:r>
            <a:r>
              <a:rPr lang="es-ES" sz="1800" b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Arduino</a:t>
            </a:r>
            <a:r>
              <a:rPr lang="es-ES" sz="1800" b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en el </a:t>
            </a:r>
            <a:r>
              <a:rPr lang="es-ES" sz="1800" b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IoT</a:t>
            </a:r>
            <a:endParaRPr lang="es-ES" sz="1800" b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3" name="114 Elipse"/>
          <p:cNvSpPr/>
          <p:nvPr/>
        </p:nvSpPr>
        <p:spPr>
          <a:xfrm>
            <a:off x="1527613" y="3053639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4" name="Picture 13" descr="https://d30y9cdsu7xlg0.cloudfront.net/png/683364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04" y="3253185"/>
            <a:ext cx="617723" cy="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2 Elipse"/>
          <p:cNvSpPr/>
          <p:nvPr/>
        </p:nvSpPr>
        <p:spPr>
          <a:xfrm>
            <a:off x="913313" y="1924898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22" name="Picture 10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88" y="4677387"/>
            <a:ext cx="771360" cy="4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d30y9cdsu7xlg0.cloudfront.net/png/44743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2" y="2055204"/>
            <a:ext cx="686476" cy="6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15 Elipse"/>
          <p:cNvSpPr/>
          <p:nvPr/>
        </p:nvSpPr>
        <p:spPr>
          <a:xfrm>
            <a:off x="729991" y="5434406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21" name="Picture 2" descr="Resultado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07396"/>
            <a:ext cx="599865" cy="5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Leemos datos del sensor en la función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loop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.</a:t>
            </a: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937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Arduino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–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IoT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: Conectando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Arudino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a la </a:t>
            </a:r>
            <a:endParaRPr lang="es-ES" sz="3200" b="1" i="1" u="none" dirty="0" smtClean="0">
              <a:solidFill>
                <a:srgbClr val="8D9399"/>
              </a:solidFill>
              <a:latin typeface="Arial Narrow"/>
              <a:cs typeface="Arial Narrow" pitchFamily="34" charset="0"/>
            </a:endParaRPr>
          </a:p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Web 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(6/7)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03931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11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2" name="Picture 2" descr="Resultado de imag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29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1056132" lvl="2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Función de envío de la información. </a:t>
            </a: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699516" lvl="1" indent="-342900" algn="just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9376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Arduino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–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IoT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: Conectando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Arudino</a:t>
            </a:r>
            <a:r>
              <a:rPr lang="es-ES" sz="3200" b="1" i="1" u="none">
                <a:solidFill>
                  <a:srgbClr val="8D9399"/>
                </a:solidFill>
                <a:latin typeface="Arial Narrow"/>
                <a:cs typeface="Arial Narrow" pitchFamily="34" charset="0"/>
              </a:rPr>
              <a:t> a la </a:t>
            </a:r>
            <a:endParaRPr lang="es-ES" sz="3200" b="1" i="1" u="none" smtClean="0">
              <a:solidFill>
                <a:srgbClr val="8D9399"/>
              </a:solidFill>
              <a:latin typeface="Arial Narrow"/>
              <a:cs typeface="Arial Narrow" pitchFamily="34" charset="0"/>
            </a:endParaRPr>
          </a:p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Web </a:t>
            </a:r>
            <a:r>
              <a:rPr lang="es-ES" sz="3200" b="1" i="1" u="none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(7/7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3528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10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1" name="Picture 2" descr="Resultado de imag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60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Existen plataformas como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Temboo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o IFTTT que permite publicar información de :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Twitter.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Facebook.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Google Drive.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Envíar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</a:t>
            </a:r>
            <a:r>
              <a:rPr lang="es-ES" sz="20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push</a:t>
            </a: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</a:t>
            </a:r>
            <a:r>
              <a:rPr lang="es-ES" sz="20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notifications</a:t>
            </a: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.</a:t>
            </a: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8863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Arduino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–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IoT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: Interactuando con Servicios Web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8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0" name="Picture 2" descr="Resultado de imag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96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Se realizará un pequeño ejemplo de interacción M2M para comprobar la facilidad y la potencia de uso, el ejemplo usará: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Dos </a:t>
            </a:r>
            <a:r>
              <a:rPr lang="en-U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placas</a:t>
            </a:r>
            <a:r>
              <a:rPr lang="en-U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MKR1000.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Un </a:t>
            </a:r>
            <a:r>
              <a:rPr lang="es-ES" sz="20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push</a:t>
            </a: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</a:t>
            </a:r>
            <a:r>
              <a:rPr lang="es-ES" sz="20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botton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Una resistencia de 1k ohmios 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Envíar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</a:t>
            </a:r>
            <a:r>
              <a:rPr lang="es-ES" sz="20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push</a:t>
            </a: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 </a:t>
            </a:r>
            <a:r>
              <a:rPr lang="es-ES" sz="2000" i="1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notifications</a:t>
            </a: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LED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i="1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Resistencia 3300 ohmios</a:t>
            </a: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4431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Arduino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–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IoT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: Interacciones M2M (1/2)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8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0" name="Picture 2" descr="Resultado de imag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00" y="2963510"/>
            <a:ext cx="2580506" cy="202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58" y="4830842"/>
            <a:ext cx="2338858" cy="18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700808"/>
            <a:ext cx="7093609" cy="4431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Arduino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–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IoT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: Interacciones M2M (2/2)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38644" y="1550384"/>
            <a:ext cx="1080000" cy="1080000"/>
            <a:chOff x="729991" y="5434406"/>
            <a:chExt cx="1080000" cy="1080000"/>
          </a:xfrm>
        </p:grpSpPr>
        <p:sp>
          <p:nvSpPr>
            <p:cNvPr id="8" name="115 Elipse"/>
            <p:cNvSpPr/>
            <p:nvPr/>
          </p:nvSpPr>
          <p:spPr>
            <a:xfrm>
              <a:off x="729991" y="5434406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lIns="432000" rIns="180000" rtlCol="0" anchor="ctr"/>
            <a:lstStyle>
              <a:defPPr>
                <a:defRPr lang="es-ES_tradnl"/>
              </a:defPPr>
              <a:lvl1pPr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1pPr>
              <a:lvl2pPr marL="356616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2pPr>
              <a:lvl3pPr marL="713232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3pPr>
              <a:lvl4pPr marL="1069848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4pPr>
              <a:lvl5pPr marL="1426464" algn="l" defTabSz="356616" rtl="0" fontAlgn="base">
                <a:spcBef>
                  <a:spcPct val="0"/>
                </a:spcBef>
                <a:spcAft>
                  <a:spcPct val="0"/>
                </a:spcAft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5pPr>
              <a:lvl6pPr marL="1783080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6pPr>
              <a:lvl7pPr marL="2139696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7pPr>
              <a:lvl8pPr marL="2496312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8pPr>
              <a:lvl9pPr marL="2852928" algn="l" defTabSz="713232" rtl="0" eaLnBrk="1" latinLnBrk="0" hangingPunct="1">
                <a:defRPr sz="1900" u="sng" kern="1200">
                  <a:solidFill>
                    <a:schemeClr val="tx1"/>
                  </a:solidFill>
                  <a:latin typeface="BBVA Office Book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marL="355600" defTabSz="914400" eaLnBrk="0" fontAlgn="auto" hangingPunct="0">
                <a:spcBef>
                  <a:spcPts val="1200"/>
                </a:spcBef>
                <a:spcAft>
                  <a:spcPts val="0"/>
                </a:spcAft>
                <a:buClr>
                  <a:srgbClr val="191C1F"/>
                </a:buClr>
                <a:tabLst>
                  <a:tab pos="6400800" algn="r"/>
                  <a:tab pos="8636000" algn="r"/>
                </a:tabLst>
              </a:pPr>
              <a:endParaRPr lang="es-ES" sz="1400" b="1" i="1" u="none" kern="0" dirty="0">
                <a:solidFill>
                  <a:prstClr val="black"/>
                </a:solidFill>
                <a:latin typeface="Arial Narrow"/>
              </a:endParaRPr>
            </a:p>
          </p:txBody>
        </p:sp>
        <p:pic>
          <p:nvPicPr>
            <p:cNvPr id="10" name="Picture 2" descr="Resultado de imag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707396"/>
              <a:ext cx="599865" cy="52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00" y="2366581"/>
            <a:ext cx="2656651" cy="3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6" name="4155 CuadroTexto"/>
          <p:cNvSpPr txBox="1"/>
          <p:nvPr/>
        </p:nvSpPr>
        <p:spPr>
          <a:xfrm>
            <a:off x="539552" y="2852936"/>
            <a:ext cx="139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PushBotton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74" y="2852936"/>
            <a:ext cx="31908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94 CuadroTexto"/>
          <p:cNvSpPr txBox="1"/>
          <p:nvPr/>
        </p:nvSpPr>
        <p:spPr>
          <a:xfrm>
            <a:off x="5458388" y="2353290"/>
            <a:ext cx="139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Posibilidad de disponer de un entorno de simulación accesible en cualquier momento y desde cualquier lugar.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Creación de laboratorios no atendidos y que el alumno sea autosuficiente. Con dos objetivos: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Mayor autonomía del alumno.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Mejor aprovechamiento de la infraestructura instalada.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Reducido coste de explotación.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Generar laboratorios con una amplia funcionalidad con un coste reducido.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4431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¿Por qué un laboratorio remoto?</a:t>
            </a:r>
            <a:endParaRPr lang="es-ES" sz="3200" b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9" name="Picture 18" descr="https://d30y9cdsu7xlg0.cloudfront.net/png/447432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7" y="1759106"/>
            <a:ext cx="686476" cy="6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2F2F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s-ES" sz="15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V</a:t>
            </a: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4431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Arquitectura del laboratorio - Diagrama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6" name="Picture 13" descr="https://d30y9cdsu7xlg0.cloudfront.net/png/683364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3" y="1844824"/>
            <a:ext cx="617723" cy="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" descr="http://www.logitech.com/assets/41864/hd-pro-webcam-c920-feature-image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532362" y="2367796"/>
            <a:ext cx="1047750" cy="48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53608" y="2397295"/>
            <a:ext cx="990600" cy="333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cs typeface="Arial" pitchFamily="34" charset="0"/>
              </a:rPr>
              <a:t>WebCam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559420" y="3627497"/>
            <a:ext cx="104394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" descr="http://cdn2.dibujos.net/dibujos/pintar/ordenador-3-colorear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616418" y="3450342"/>
            <a:ext cx="92011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3156596" y="3664708"/>
            <a:ext cx="706755" cy="4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632640" y="3770223"/>
            <a:ext cx="451948" cy="217487"/>
          </a:xfrm>
          <a:prstGeom prst="rightArrow">
            <a:avLst>
              <a:gd name="adj1" fmla="val 50000"/>
              <a:gd name="adj2" fmla="val 718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000792" y="3770222"/>
            <a:ext cx="451948" cy="217487"/>
          </a:xfrm>
          <a:prstGeom prst="rightArrow">
            <a:avLst>
              <a:gd name="adj1" fmla="val 50000"/>
              <a:gd name="adj2" fmla="val 718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18492" y="3436847"/>
            <a:ext cx="990600" cy="333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cs typeface="Arial" pitchFamily="34" charset="0"/>
              </a:rPr>
              <a:t>Wireless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816319" y="3738374"/>
            <a:ext cx="625475" cy="215900"/>
          </a:xfrm>
          <a:prstGeom prst="rightArrow">
            <a:avLst>
              <a:gd name="adj1" fmla="val 50000"/>
              <a:gd name="adj2" fmla="val 724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Picture" descr="http://i00.i.aliimg.com/wsphoto/v0/1852483516_3/Seeed-Studio-Rainbow-Cube-kit-RGB-4X4X4-Rainbowduino-Compatible-containing-648mm-RGB-LEDs-DIY-electronics-KIT101E1P.jpg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6901011" y="3361501"/>
            <a:ext cx="695325" cy="9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76256" y="4342357"/>
            <a:ext cx="990600" cy="333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cs typeface="Arial" pitchFamily="34" charset="0"/>
              </a:rPr>
              <a:t>Rainbow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05495" y="4214176"/>
            <a:ext cx="990600" cy="333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cs typeface="Arial" pitchFamily="34" charset="0"/>
              </a:rPr>
              <a:t>Raspberry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5400000">
            <a:off x="4750214" y="4879726"/>
            <a:ext cx="625475" cy="217488"/>
          </a:xfrm>
          <a:prstGeom prst="rightArrow">
            <a:avLst>
              <a:gd name="adj1" fmla="val 50000"/>
              <a:gd name="adj2" fmla="val 718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5400000">
            <a:off x="4728047" y="3056930"/>
            <a:ext cx="625475" cy="217488"/>
          </a:xfrm>
          <a:prstGeom prst="rightArrow">
            <a:avLst>
              <a:gd name="adj1" fmla="val 50000"/>
              <a:gd name="adj2" fmla="val 718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Picture"/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4498134" y="5486126"/>
            <a:ext cx="93281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" descr="http://www.fischertechnik.de/en/Portaldata/1/Resources/produkte/511933/511933-03.jpg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1573959" y="4941168"/>
            <a:ext cx="180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 rot="10800000">
            <a:off x="3514477" y="5661248"/>
            <a:ext cx="625475" cy="217488"/>
          </a:xfrm>
          <a:prstGeom prst="rightArrow">
            <a:avLst>
              <a:gd name="adj1" fmla="val 50000"/>
              <a:gd name="adj2" fmla="val 718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211960" y="6214639"/>
            <a:ext cx="1666048" cy="333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cs typeface="Arial" pitchFamily="34" charset="0"/>
              </a:rPr>
              <a:t>Arduino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cs typeface="Arial" pitchFamily="34" charset="0"/>
              </a:rPr>
              <a:t> Mega 2560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76475" y="6381326"/>
            <a:ext cx="1666048" cy="333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cs typeface="Arial" pitchFamily="34" charset="0"/>
              </a:rPr>
              <a:t>Grúa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2F2F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Raspberry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PI es un ordenador de placa reducida (SBC) de bajo coste desarrollada en Reino Unido por la Fundación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Raspberry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PI.</a:t>
            </a: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Nació con el objetivo de enseñar las ciencias de la computación en las escuelas.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Principales características de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Raspberry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Pi 2 Modelo B.</a:t>
            </a: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Procesador</a:t>
            </a:r>
            <a:r>
              <a:rPr lang="pt-BR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: </a:t>
            </a:r>
            <a:r>
              <a:rPr lang="pt-BR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Quad</a:t>
            </a:r>
            <a:r>
              <a:rPr lang="pt-BR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-Core </a:t>
            </a:r>
            <a:r>
              <a:rPr lang="pt-BR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Cortex</a:t>
            </a:r>
            <a:r>
              <a:rPr lang="pt-BR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A7 a 900MHZ</a:t>
            </a:r>
            <a:r>
              <a:rPr lang="pt-BR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.</a:t>
            </a: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RAM: 1GB.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Puertos: 4 x USB 2.0. 1 x 40 GPIO pin. 1 X HDMI. 1 x Ethernet. 1 x Combo audio/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mic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. 1 x Interfaz de cámara (CSI) 1 X Interfaz de Pantalla (DSI) 1 x Micro SD. 1 x Núcleo Grafico 3D.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8863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Arquitectura del laboratorio – Elementos –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Raspberry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PI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6" name="Picture 13" descr="https://d30y9cdsu7xlg0.cloudfront.net/png/683364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3" y="1844824"/>
            <a:ext cx="617723" cy="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-332" y="6309320"/>
            <a:ext cx="104394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5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2F2F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Nace en 2005 como un proyectos de estudiantes en el Instituto INVRE en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Invre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(Italia).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La razón de su nacimiento fue el alto coste, unos 100 €, de las placas con microcontrolador BASIC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Stamp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Una vez realizada la plataforma (hardware + software) los investigadores trabajaron en hacerlo más económico, más ligero y disponible para la comunidad de código abierto (hardware + código abierto).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La primera serie no tuvo un coste mayor de 30 € y trabaja en todas las plataformas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LInux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, Windows y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MacOSX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.</a:t>
            </a:r>
          </a:p>
          <a:p>
            <a:pPr lvl="1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</a:t>
            </a: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8863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Arquitectura del laboratorio – Elementos –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Arduino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(1/3)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6" name="Picture 13" descr="https://d30y9cdsu7xlg0.cloudfront.net/png/683364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3" y="1844824"/>
            <a:ext cx="617723" cy="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8785" y="6237312"/>
            <a:ext cx="93281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4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FFFFF">
              <a:lumMod val="95000"/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lvl="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Facilidad de uso del IDE de desarrollo.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Lenguaje de programación muy similar a C. Lo que ayuda que la curva de aprendizaje para usuarios que conozcan este lenguaje es altísima.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Existencia de un ecosistema donde productores, desarrolladores y consumidores se integran generando grandes sinergias.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Salidas digitales, analógicas e manejo de interrupciones que ofrecen un amplio abanico de posibilidades de conexión.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Posibilidad de conectar sensores de todo tipo: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Movimiento.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Luz.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Distancia.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  <a:ea typeface="+mn-ea"/>
              </a:rPr>
              <a:t>Etc.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5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  <a:ea typeface="+mn-ea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8863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Arquitectura del laboratorio – Elementos – </a:t>
            </a:r>
            <a:r>
              <a:rPr lang="es-ES" sz="3200" b="1" i="1" u="none" dirty="0" err="1">
                <a:solidFill>
                  <a:srgbClr val="8D9399"/>
                </a:solidFill>
                <a:latin typeface="Arial Narrow"/>
                <a:cs typeface="Arial Narrow" pitchFamily="34" charset="0"/>
              </a:rPr>
              <a:t>Arduino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 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(2/3</a:t>
            </a:r>
            <a:r>
              <a:rPr lang="es-ES" sz="3200" b="1" i="1" u="none" dirty="0">
                <a:solidFill>
                  <a:srgbClr val="8D9399"/>
                </a:solidFill>
                <a:latin typeface="Arial Narrow"/>
                <a:cs typeface="Arial Narrow" pitchFamily="34" charset="0"/>
              </a:rPr>
              <a:t>)</a:t>
            </a: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6" name="Picture 13" descr="https://d30y9cdsu7xlg0.cloudfront.net/png/683364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3" y="1844824"/>
            <a:ext cx="617723" cy="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8785" y="6237312"/>
            <a:ext cx="93281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1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2F2F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Características de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Arduino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Mega 2560: 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Microcontrolador ATmega2560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Voltaje de entrada de – 7-12V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54 pines digitales de Entrada/Salida (14 de ellos son salidas PWM).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16 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entradas análogas.</a:t>
            </a: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699516" lvl="1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256k 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de memoria flash</a:t>
            </a:r>
          </a:p>
          <a:p>
            <a:pPr lvl="1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</a:t>
            </a: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8863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Arquitectura del laboratorio – Elementos –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Arduino</a:t>
            </a: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 (3/3)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6" name="Picture 13" descr="https://d30y9cdsu7xlg0.cloudfront.net/png/683364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3" y="1844824"/>
            <a:ext cx="617723" cy="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8785" y="6237312"/>
            <a:ext cx="93281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7"/>
          <p:cNvSpPr>
            <a:spLocks/>
          </p:cNvSpPr>
          <p:nvPr/>
        </p:nvSpPr>
        <p:spPr>
          <a:xfrm>
            <a:off x="539552" y="1484784"/>
            <a:ext cx="8136904" cy="4896543"/>
          </a:xfrm>
          <a:prstGeom prst="roundRect">
            <a:avLst/>
          </a:prstGeom>
          <a:solidFill>
            <a:srgbClr val="F2F2F2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576000" tIns="0" rIns="0" bIns="0" rtlCol="0" anchor="t" anchorCtr="0">
            <a:no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Rainbow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Cube es un cubo 3D de luces LED de tres posibles colores: rojo, verde y azul (RGB) para crear diseños de colores. </a:t>
            </a:r>
            <a:endParaRPr lang="es-ES" sz="2000" u="none" kern="0" dirty="0" smtClean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El 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cubo 3D está formado por 64 LED de 8 mm dispuestos en un cubo tridimensional 4 x 4 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x5.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El 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cubo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Rainbow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puede ser usado para crear bonitos efectos visuales con un </a:t>
            </a:r>
            <a:r>
              <a:rPr lang="es-ES" sz="2000" u="none" kern="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Rainbowduino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El 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Cubo está construido para operar con 3.3 V / A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Amp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LDO muy útil para operar de forma 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independiente.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Mantiene 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compatibilidad con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Xbee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socket lo que le confiere la propiedad de ser conectado con un PC o un </a:t>
            </a:r>
            <a:r>
              <a:rPr lang="es-ES" sz="2000" u="none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Arudino</a:t>
            </a:r>
            <a:r>
              <a:rPr lang="es-ES" sz="2000" u="non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 sin conexión con </a:t>
            </a:r>
            <a:r>
              <a:rPr lang="es-ES" sz="2000" u="none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 Narrow"/>
              </a:rPr>
              <a:t>cable. </a:t>
            </a: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u="none" kern="0" dirty="0">
              <a:solidFill>
                <a:srgbClr val="000000">
                  <a:lumMod val="50000"/>
                  <a:lumOff val="50000"/>
                </a:srgbClr>
              </a:solidFill>
              <a:latin typeface="Arial Narrow"/>
            </a:endParaRPr>
          </a:p>
        </p:txBody>
      </p:sp>
      <p:sp>
        <p:nvSpPr>
          <p:cNvPr id="9" name="Textframe 6"/>
          <p:cNvSpPr txBox="1">
            <a:spLocks/>
          </p:cNvSpPr>
          <p:nvPr/>
        </p:nvSpPr>
        <p:spPr>
          <a:xfrm>
            <a:off x="1798870" y="1864101"/>
            <a:ext cx="7093609" cy="8863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es-ES" sz="3200" b="1" i="1" u="none" dirty="0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Arquitectura del laboratorio – Elementos – Cubo </a:t>
            </a:r>
            <a:r>
              <a:rPr lang="es-ES" sz="3200" b="1" i="1" u="none" dirty="0" err="1" smtClean="0">
                <a:solidFill>
                  <a:srgbClr val="8D9399"/>
                </a:solidFill>
                <a:latin typeface="Arial Narrow"/>
                <a:ea typeface="+mn-ea"/>
                <a:cs typeface="Arial Narrow" pitchFamily="34" charset="0"/>
              </a:rPr>
              <a:t>Rainbow</a:t>
            </a:r>
            <a:endParaRPr lang="es-ES" sz="3200" b="1" i="1" u="none" dirty="0">
              <a:solidFill>
                <a:srgbClr val="8D9399"/>
              </a:solidFill>
              <a:latin typeface="Arial Narrow"/>
              <a:ea typeface="+mn-ea"/>
              <a:cs typeface="Arial Narrow" pitchFamily="34" charset="0"/>
            </a:endParaRPr>
          </a:p>
        </p:txBody>
      </p:sp>
      <p:sp>
        <p:nvSpPr>
          <p:cNvPr id="18" name="2 Elipse"/>
          <p:cNvSpPr/>
          <p:nvPr/>
        </p:nvSpPr>
        <p:spPr>
          <a:xfrm>
            <a:off x="621888" y="1628800"/>
            <a:ext cx="1080000" cy="10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432000" rIns="180000" rtlCol="0" anchor="ctr"/>
          <a:lstStyle>
            <a:defPPr>
              <a:defRPr lang="es-ES_tradnl"/>
            </a:defPPr>
            <a:lvl1pPr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1pPr>
            <a:lvl2pPr marL="356616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2pPr>
            <a:lvl3pPr marL="713232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3pPr>
            <a:lvl4pPr marL="1069848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4pPr>
            <a:lvl5pPr marL="1426464" algn="l" defTabSz="356616" rtl="0" fontAlgn="base">
              <a:spcBef>
                <a:spcPct val="0"/>
              </a:spcBef>
              <a:spcAft>
                <a:spcPct val="0"/>
              </a:spcAft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5pPr>
            <a:lvl6pPr marL="1783080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6pPr>
            <a:lvl7pPr marL="2139696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7pPr>
            <a:lvl8pPr marL="2496312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8pPr>
            <a:lvl9pPr marL="2852928" algn="l" defTabSz="713232" rtl="0" eaLnBrk="1" latinLnBrk="0" hangingPunct="1">
              <a:defRPr sz="1900" u="sng" kern="1200">
                <a:solidFill>
                  <a:schemeClr val="tx1"/>
                </a:solidFill>
                <a:latin typeface="BBVA Office Book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55600" defTabSz="914400" eaLnBrk="0" fontAlgn="auto" hangingPunct="0">
              <a:spcBef>
                <a:spcPts val="1200"/>
              </a:spcBef>
              <a:spcAft>
                <a:spcPts val="0"/>
              </a:spcAft>
              <a:buClr>
                <a:srgbClr val="191C1F"/>
              </a:buClr>
              <a:tabLst>
                <a:tab pos="6400800" algn="r"/>
                <a:tab pos="8636000" algn="r"/>
              </a:tabLst>
            </a:pPr>
            <a:endParaRPr lang="es-ES" sz="1400" b="1" i="1" u="none" kern="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6" name="Picture 13" descr="https://d30y9cdsu7xlg0.cloudfront.net/png/683364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3" y="1844824"/>
            <a:ext cx="617723" cy="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8785" y="6237312"/>
            <a:ext cx="93281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62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1181</Words>
  <Application>Microsoft Office PowerPoint</Application>
  <PresentationFormat>On-screen Show (4:3)</PresentationFormat>
  <Paragraphs>248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PACHECO SANCHEZ MIGALLON, ATILANO</dc:creator>
  <cp:lastModifiedBy>FERNANDEZ PACHECO SANCHEZ MIGALLON, ATILANO</cp:lastModifiedBy>
  <cp:revision>38</cp:revision>
  <dcterms:created xsi:type="dcterms:W3CDTF">2017-11-03T09:29:33Z</dcterms:created>
  <dcterms:modified xsi:type="dcterms:W3CDTF">2017-11-06T12:12:13Z</dcterms:modified>
</cp:coreProperties>
</file>