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8.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8"/>
  </p:notesMasterIdLst>
  <p:sldIdLst>
    <p:sldId id="372" r:id="rId2"/>
    <p:sldId id="388" r:id="rId3"/>
    <p:sldId id="389" r:id="rId4"/>
    <p:sldId id="257" r:id="rId5"/>
    <p:sldId id="374" r:id="rId6"/>
    <p:sldId id="375" r:id="rId7"/>
    <p:sldId id="376" r:id="rId8"/>
    <p:sldId id="377" r:id="rId9"/>
    <p:sldId id="380" r:id="rId10"/>
    <p:sldId id="390" r:id="rId11"/>
    <p:sldId id="391" r:id="rId12"/>
    <p:sldId id="392" r:id="rId13"/>
    <p:sldId id="383" r:id="rId14"/>
    <p:sldId id="384" r:id="rId15"/>
    <p:sldId id="385" r:id="rId16"/>
    <p:sldId id="265" r:id="rId17"/>
    <p:sldId id="325" r:id="rId18"/>
    <p:sldId id="386" r:id="rId19"/>
    <p:sldId id="368" r:id="rId20"/>
    <p:sldId id="369" r:id="rId21"/>
    <p:sldId id="370" r:id="rId22"/>
    <p:sldId id="393" r:id="rId23"/>
    <p:sldId id="387" r:id="rId24"/>
    <p:sldId id="271" r:id="rId25"/>
    <p:sldId id="273" r:id="rId26"/>
    <p:sldId id="272" r:id="rId27"/>
  </p:sldIdLst>
  <p:sldSz cx="9144000" cy="6858000" type="screen4x3"/>
  <p:notesSz cx="7099300" cy="10234613"/>
  <p:defaultTextStyle>
    <a:defPPr>
      <a:defRPr lang="ca-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5" autoAdjust="0"/>
    <p:restoredTop sz="94660"/>
  </p:normalViewPr>
  <p:slideViewPr>
    <p:cSldViewPr>
      <p:cViewPr>
        <p:scale>
          <a:sx n="60" d="100"/>
          <a:sy n="60" d="100"/>
        </p:scale>
        <p:origin x="-1317" y="-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3.xml.rels><?xml version="1.0" encoding="UTF-8" standalone="yes"?>
<Relationships xmlns="http://schemas.openxmlformats.org/package/2006/relationships"><Relationship Id="rId2" Type="http://schemas.openxmlformats.org/officeDocument/2006/relationships/hyperlink" Target="Ejemplo_ajustado.pdf" TargetMode="External"/><Relationship Id="rId1" Type="http://schemas.openxmlformats.org/officeDocument/2006/relationships/hyperlink" Target="Ejemplo_sin_ajustar.pdf"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Ejemplo_sin_ajustar.pdf" TargetMode="External"/><Relationship Id="rId1" Type="http://schemas.openxmlformats.org/officeDocument/2006/relationships/hyperlink" Target="Ejemplo_ajustado.pdf" TargetMode="Externa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2F192B-5ED1-4A96-BD3F-5E03B7BCEBB2}" type="doc">
      <dgm:prSet loTypeId="urn:microsoft.com/office/officeart/2005/8/layout/radial2" loCatId="relationship" qsTypeId="urn:microsoft.com/office/officeart/2005/8/quickstyle/simple1" qsCatId="simple" csTypeId="urn:microsoft.com/office/officeart/2005/8/colors/accent1_3" csCatId="accent1" phldr="1"/>
      <dgm:spPr/>
      <dgm:t>
        <a:bodyPr/>
        <a:lstStyle/>
        <a:p>
          <a:endParaRPr lang="en-GB"/>
        </a:p>
      </dgm:t>
    </dgm:pt>
    <dgm:pt modelId="{EF017A29-AB84-417D-BF6E-EC133464F42B}">
      <dgm:prSet phldrT="[Text]"/>
      <dgm:spPr/>
      <dgm:t>
        <a:bodyPr/>
        <a:lstStyle/>
        <a:p>
          <a:r>
            <a:rPr lang="en-GB" dirty="0" smtClean="0">
              <a:solidFill>
                <a:srgbClr val="FF0000"/>
              </a:solidFill>
            </a:rPr>
            <a:t>Subtitling</a:t>
          </a:r>
          <a:endParaRPr lang="en-GB" dirty="0">
            <a:solidFill>
              <a:srgbClr val="FF0000"/>
            </a:solidFill>
          </a:endParaRPr>
        </a:p>
      </dgm:t>
    </dgm:pt>
    <dgm:pt modelId="{21CC26AF-3164-4EA9-957C-D78DE5BAF3D3}" type="parTrans" cxnId="{A82E42EB-3157-4E37-A5A8-857A0B93410C}">
      <dgm:prSet/>
      <dgm:spPr/>
      <dgm:t>
        <a:bodyPr/>
        <a:lstStyle/>
        <a:p>
          <a:endParaRPr lang="en-GB"/>
        </a:p>
      </dgm:t>
    </dgm:pt>
    <dgm:pt modelId="{11F0DCA4-8482-4257-B0C5-1ED4D050A4E6}" type="sibTrans" cxnId="{A82E42EB-3157-4E37-A5A8-857A0B93410C}">
      <dgm:prSet/>
      <dgm:spPr/>
      <dgm:t>
        <a:bodyPr/>
        <a:lstStyle/>
        <a:p>
          <a:endParaRPr lang="en-GB"/>
        </a:p>
      </dgm:t>
    </dgm:pt>
    <dgm:pt modelId="{07B749FB-EB1D-49A7-9C65-ECDB20C610D7}">
      <dgm:prSet phldrT="[Text]"/>
      <dgm:spPr/>
      <dgm:t>
        <a:bodyPr/>
        <a:lstStyle/>
        <a:p>
          <a:r>
            <a:rPr lang="en-GB" dirty="0" err="1" smtClean="0">
              <a:solidFill>
                <a:srgbClr val="FF0000"/>
              </a:solidFill>
            </a:rPr>
            <a:t>Revoicing</a:t>
          </a:r>
          <a:endParaRPr lang="en-GB" dirty="0">
            <a:solidFill>
              <a:srgbClr val="FF0000"/>
            </a:solidFill>
          </a:endParaRPr>
        </a:p>
      </dgm:t>
    </dgm:pt>
    <dgm:pt modelId="{38C22F99-C83D-4C01-9D4C-6E440E730E34}" type="parTrans" cxnId="{CB3B9870-8012-47D9-9892-F0AB59565750}">
      <dgm:prSet/>
      <dgm:spPr/>
      <dgm:t>
        <a:bodyPr/>
        <a:lstStyle/>
        <a:p>
          <a:endParaRPr lang="en-GB"/>
        </a:p>
      </dgm:t>
    </dgm:pt>
    <dgm:pt modelId="{AE8E1556-5FC5-42B7-A952-767A726F0ADD}" type="sibTrans" cxnId="{CB3B9870-8012-47D9-9892-F0AB59565750}">
      <dgm:prSet/>
      <dgm:spPr/>
      <dgm:t>
        <a:bodyPr/>
        <a:lstStyle/>
        <a:p>
          <a:endParaRPr lang="en-GB"/>
        </a:p>
      </dgm:t>
    </dgm:pt>
    <dgm:pt modelId="{CA244C0C-87D8-4BD9-B3E5-985B368CB77F}" type="pres">
      <dgm:prSet presAssocID="{4B2F192B-5ED1-4A96-BD3F-5E03B7BCEBB2}" presName="composite" presStyleCnt="0">
        <dgm:presLayoutVars>
          <dgm:chMax val="5"/>
          <dgm:dir/>
          <dgm:animLvl val="ctr"/>
          <dgm:resizeHandles val="exact"/>
        </dgm:presLayoutVars>
      </dgm:prSet>
      <dgm:spPr/>
      <dgm:t>
        <a:bodyPr/>
        <a:lstStyle/>
        <a:p>
          <a:endParaRPr lang="en-GB"/>
        </a:p>
      </dgm:t>
    </dgm:pt>
    <dgm:pt modelId="{4202EB3A-24CD-4507-A426-F7CF04DDEF89}" type="pres">
      <dgm:prSet presAssocID="{4B2F192B-5ED1-4A96-BD3F-5E03B7BCEBB2}" presName="cycle" presStyleCnt="0"/>
      <dgm:spPr/>
      <dgm:t>
        <a:bodyPr/>
        <a:lstStyle/>
        <a:p>
          <a:endParaRPr lang="es-ES"/>
        </a:p>
      </dgm:t>
    </dgm:pt>
    <dgm:pt modelId="{A463E6B7-8B21-4431-B89E-66D340795950}" type="pres">
      <dgm:prSet presAssocID="{4B2F192B-5ED1-4A96-BD3F-5E03B7BCEBB2}" presName="centerShape" presStyleCnt="0"/>
      <dgm:spPr/>
      <dgm:t>
        <a:bodyPr/>
        <a:lstStyle/>
        <a:p>
          <a:endParaRPr lang="es-ES"/>
        </a:p>
      </dgm:t>
    </dgm:pt>
    <dgm:pt modelId="{C52FDA13-5F17-4E2B-8E04-1E157C6DB20F}" type="pres">
      <dgm:prSet presAssocID="{4B2F192B-5ED1-4A96-BD3F-5E03B7BCEBB2}" presName="connSite" presStyleLbl="node1" presStyleIdx="0" presStyleCnt="3"/>
      <dgm:spPr/>
      <dgm:t>
        <a:bodyPr/>
        <a:lstStyle/>
        <a:p>
          <a:endParaRPr lang="es-ES"/>
        </a:p>
      </dgm:t>
    </dgm:pt>
    <dgm:pt modelId="{21807BBD-EB76-450D-9C91-D112AA9ED095}" type="pres">
      <dgm:prSet presAssocID="{4B2F192B-5ED1-4A96-BD3F-5E03B7BCEBB2}" presName="visible" presStyleLbl="node1" presStyleIdx="0" presStyleCnt="3" custScaleX="79337" custScaleY="76937"/>
      <dgm:spPr/>
      <dgm:t>
        <a:bodyPr/>
        <a:lstStyle/>
        <a:p>
          <a:endParaRPr lang="es-ES"/>
        </a:p>
      </dgm:t>
    </dgm:pt>
    <dgm:pt modelId="{8C1A28CE-11BF-44D1-825F-7FE7749ACB6A}" type="pres">
      <dgm:prSet presAssocID="{21CC26AF-3164-4EA9-957C-D78DE5BAF3D3}" presName="Name25" presStyleLbl="parChTrans1D1" presStyleIdx="0" presStyleCnt="2"/>
      <dgm:spPr/>
      <dgm:t>
        <a:bodyPr/>
        <a:lstStyle/>
        <a:p>
          <a:endParaRPr lang="en-GB"/>
        </a:p>
      </dgm:t>
    </dgm:pt>
    <dgm:pt modelId="{B7F77672-C116-4733-B8F9-E63C325E04DC}" type="pres">
      <dgm:prSet presAssocID="{EF017A29-AB84-417D-BF6E-EC133464F42B}" presName="node" presStyleCnt="0"/>
      <dgm:spPr/>
      <dgm:t>
        <a:bodyPr/>
        <a:lstStyle/>
        <a:p>
          <a:endParaRPr lang="es-ES"/>
        </a:p>
      </dgm:t>
    </dgm:pt>
    <dgm:pt modelId="{42285CD8-A983-436D-B36D-2C5D82855F38}" type="pres">
      <dgm:prSet presAssocID="{EF017A29-AB84-417D-BF6E-EC133464F42B}" presName="parentNode" presStyleLbl="node1" presStyleIdx="1" presStyleCnt="3" custScaleX="138324" custScaleY="137045">
        <dgm:presLayoutVars>
          <dgm:chMax val="1"/>
          <dgm:bulletEnabled val="1"/>
        </dgm:presLayoutVars>
      </dgm:prSet>
      <dgm:spPr/>
      <dgm:t>
        <a:bodyPr/>
        <a:lstStyle/>
        <a:p>
          <a:endParaRPr lang="en-GB"/>
        </a:p>
      </dgm:t>
    </dgm:pt>
    <dgm:pt modelId="{A8F1D0F6-F5EA-4494-91BB-E955889BB3C1}" type="pres">
      <dgm:prSet presAssocID="{EF017A29-AB84-417D-BF6E-EC133464F42B}" presName="childNode" presStyleLbl="revTx" presStyleIdx="0" presStyleCnt="0">
        <dgm:presLayoutVars>
          <dgm:bulletEnabled val="1"/>
        </dgm:presLayoutVars>
      </dgm:prSet>
      <dgm:spPr/>
      <dgm:t>
        <a:bodyPr/>
        <a:lstStyle/>
        <a:p>
          <a:endParaRPr lang="en-GB"/>
        </a:p>
      </dgm:t>
    </dgm:pt>
    <dgm:pt modelId="{F7E29F2E-E001-45D3-A1C7-350EDB674B62}" type="pres">
      <dgm:prSet presAssocID="{38C22F99-C83D-4C01-9D4C-6E440E730E34}" presName="Name25" presStyleLbl="parChTrans1D1" presStyleIdx="1" presStyleCnt="2"/>
      <dgm:spPr/>
      <dgm:t>
        <a:bodyPr/>
        <a:lstStyle/>
        <a:p>
          <a:endParaRPr lang="en-GB"/>
        </a:p>
      </dgm:t>
    </dgm:pt>
    <dgm:pt modelId="{E58C1C2A-E3A1-4183-9110-C05E699E6FE2}" type="pres">
      <dgm:prSet presAssocID="{07B749FB-EB1D-49A7-9C65-ECDB20C610D7}" presName="node" presStyleCnt="0"/>
      <dgm:spPr/>
      <dgm:t>
        <a:bodyPr/>
        <a:lstStyle/>
        <a:p>
          <a:endParaRPr lang="es-ES"/>
        </a:p>
      </dgm:t>
    </dgm:pt>
    <dgm:pt modelId="{7F404A26-72E5-48FC-8868-375ACB591AAE}" type="pres">
      <dgm:prSet presAssocID="{07B749FB-EB1D-49A7-9C65-ECDB20C610D7}" presName="parentNode" presStyleLbl="node1" presStyleIdx="2" presStyleCnt="3" custScaleX="138324" custScaleY="137045">
        <dgm:presLayoutVars>
          <dgm:chMax val="1"/>
          <dgm:bulletEnabled val="1"/>
        </dgm:presLayoutVars>
      </dgm:prSet>
      <dgm:spPr/>
      <dgm:t>
        <a:bodyPr/>
        <a:lstStyle/>
        <a:p>
          <a:endParaRPr lang="en-GB"/>
        </a:p>
      </dgm:t>
    </dgm:pt>
    <dgm:pt modelId="{05346375-1EAA-4EAE-AF24-BE9D084C20A3}" type="pres">
      <dgm:prSet presAssocID="{07B749FB-EB1D-49A7-9C65-ECDB20C610D7}" presName="childNode" presStyleLbl="revTx" presStyleIdx="0" presStyleCnt="0">
        <dgm:presLayoutVars>
          <dgm:bulletEnabled val="1"/>
        </dgm:presLayoutVars>
      </dgm:prSet>
      <dgm:spPr/>
      <dgm:t>
        <a:bodyPr/>
        <a:lstStyle/>
        <a:p>
          <a:endParaRPr lang="es-ES"/>
        </a:p>
      </dgm:t>
    </dgm:pt>
  </dgm:ptLst>
  <dgm:cxnLst>
    <dgm:cxn modelId="{A82E42EB-3157-4E37-A5A8-857A0B93410C}" srcId="{4B2F192B-5ED1-4A96-BD3F-5E03B7BCEBB2}" destId="{EF017A29-AB84-417D-BF6E-EC133464F42B}" srcOrd="0" destOrd="0" parTransId="{21CC26AF-3164-4EA9-957C-D78DE5BAF3D3}" sibTransId="{11F0DCA4-8482-4257-B0C5-1ED4D050A4E6}"/>
    <dgm:cxn modelId="{CB3B9870-8012-47D9-9892-F0AB59565750}" srcId="{4B2F192B-5ED1-4A96-BD3F-5E03B7BCEBB2}" destId="{07B749FB-EB1D-49A7-9C65-ECDB20C610D7}" srcOrd="1" destOrd="0" parTransId="{38C22F99-C83D-4C01-9D4C-6E440E730E34}" sibTransId="{AE8E1556-5FC5-42B7-A952-767A726F0ADD}"/>
    <dgm:cxn modelId="{EA77771E-667D-4452-9043-72B17EF2EFC4}" type="presOf" srcId="{07B749FB-EB1D-49A7-9C65-ECDB20C610D7}" destId="{7F404A26-72E5-48FC-8868-375ACB591AAE}" srcOrd="0" destOrd="0" presId="urn:microsoft.com/office/officeart/2005/8/layout/radial2"/>
    <dgm:cxn modelId="{16D877D5-23FA-4229-8BE3-C88E193ED335}" type="presOf" srcId="{EF017A29-AB84-417D-BF6E-EC133464F42B}" destId="{42285CD8-A983-436D-B36D-2C5D82855F38}" srcOrd="0" destOrd="0" presId="urn:microsoft.com/office/officeart/2005/8/layout/radial2"/>
    <dgm:cxn modelId="{74F4FA90-6884-4627-8F55-63C51A1AB468}" type="presOf" srcId="{4B2F192B-5ED1-4A96-BD3F-5E03B7BCEBB2}" destId="{CA244C0C-87D8-4BD9-B3E5-985B368CB77F}" srcOrd="0" destOrd="0" presId="urn:microsoft.com/office/officeart/2005/8/layout/radial2"/>
    <dgm:cxn modelId="{17ACE385-09FF-4FBB-B0CF-C9932DD50669}" type="presOf" srcId="{21CC26AF-3164-4EA9-957C-D78DE5BAF3D3}" destId="{8C1A28CE-11BF-44D1-825F-7FE7749ACB6A}" srcOrd="0" destOrd="0" presId="urn:microsoft.com/office/officeart/2005/8/layout/radial2"/>
    <dgm:cxn modelId="{04C65119-18B4-4752-8A49-531AA3328938}" type="presOf" srcId="{38C22F99-C83D-4C01-9D4C-6E440E730E34}" destId="{F7E29F2E-E001-45D3-A1C7-350EDB674B62}" srcOrd="0" destOrd="0" presId="urn:microsoft.com/office/officeart/2005/8/layout/radial2"/>
    <dgm:cxn modelId="{67639A7C-2703-4D42-ABF8-417E5F78A82D}" type="presParOf" srcId="{CA244C0C-87D8-4BD9-B3E5-985B368CB77F}" destId="{4202EB3A-24CD-4507-A426-F7CF04DDEF89}" srcOrd="0" destOrd="0" presId="urn:microsoft.com/office/officeart/2005/8/layout/radial2"/>
    <dgm:cxn modelId="{31EDFCBA-AAF5-4AD3-A518-B2AFF2E26911}" type="presParOf" srcId="{4202EB3A-24CD-4507-A426-F7CF04DDEF89}" destId="{A463E6B7-8B21-4431-B89E-66D340795950}" srcOrd="0" destOrd="0" presId="urn:microsoft.com/office/officeart/2005/8/layout/radial2"/>
    <dgm:cxn modelId="{43696347-7B0A-4235-AB0C-5E1B87EC4847}" type="presParOf" srcId="{A463E6B7-8B21-4431-B89E-66D340795950}" destId="{C52FDA13-5F17-4E2B-8E04-1E157C6DB20F}" srcOrd="0" destOrd="0" presId="urn:microsoft.com/office/officeart/2005/8/layout/radial2"/>
    <dgm:cxn modelId="{43AEFFAF-11CF-4C30-A060-A41FAB70A31F}" type="presParOf" srcId="{A463E6B7-8B21-4431-B89E-66D340795950}" destId="{21807BBD-EB76-450D-9C91-D112AA9ED095}" srcOrd="1" destOrd="0" presId="urn:microsoft.com/office/officeart/2005/8/layout/radial2"/>
    <dgm:cxn modelId="{40A10E6B-EEB0-4384-A54C-2371E04F7B70}" type="presParOf" srcId="{4202EB3A-24CD-4507-A426-F7CF04DDEF89}" destId="{8C1A28CE-11BF-44D1-825F-7FE7749ACB6A}" srcOrd="1" destOrd="0" presId="urn:microsoft.com/office/officeart/2005/8/layout/radial2"/>
    <dgm:cxn modelId="{61FA366D-5F74-459D-A89C-7147E793D8DE}" type="presParOf" srcId="{4202EB3A-24CD-4507-A426-F7CF04DDEF89}" destId="{B7F77672-C116-4733-B8F9-E63C325E04DC}" srcOrd="2" destOrd="0" presId="urn:microsoft.com/office/officeart/2005/8/layout/radial2"/>
    <dgm:cxn modelId="{4213547D-0E56-4080-898C-15ADE25D1C11}" type="presParOf" srcId="{B7F77672-C116-4733-B8F9-E63C325E04DC}" destId="{42285CD8-A983-436D-B36D-2C5D82855F38}" srcOrd="0" destOrd="0" presId="urn:microsoft.com/office/officeart/2005/8/layout/radial2"/>
    <dgm:cxn modelId="{63207FEE-1349-4BC9-8310-61B688536F03}" type="presParOf" srcId="{B7F77672-C116-4733-B8F9-E63C325E04DC}" destId="{A8F1D0F6-F5EA-4494-91BB-E955889BB3C1}" srcOrd="1" destOrd="0" presId="urn:microsoft.com/office/officeart/2005/8/layout/radial2"/>
    <dgm:cxn modelId="{0CB4ABE3-CB7A-4464-9C5F-7F0A0857596C}" type="presParOf" srcId="{4202EB3A-24CD-4507-A426-F7CF04DDEF89}" destId="{F7E29F2E-E001-45D3-A1C7-350EDB674B62}" srcOrd="3" destOrd="0" presId="urn:microsoft.com/office/officeart/2005/8/layout/radial2"/>
    <dgm:cxn modelId="{70C96DCD-EEDD-4A0C-B5B5-68171080E9FE}" type="presParOf" srcId="{4202EB3A-24CD-4507-A426-F7CF04DDEF89}" destId="{E58C1C2A-E3A1-4183-9110-C05E699E6FE2}" srcOrd="4" destOrd="0" presId="urn:microsoft.com/office/officeart/2005/8/layout/radial2"/>
    <dgm:cxn modelId="{8DDEBB1C-8D87-4DAA-9F42-58F145DDD152}" type="presParOf" srcId="{E58C1C2A-E3A1-4183-9110-C05E699E6FE2}" destId="{7F404A26-72E5-48FC-8868-375ACB591AAE}" srcOrd="0" destOrd="0" presId="urn:microsoft.com/office/officeart/2005/8/layout/radial2"/>
    <dgm:cxn modelId="{3A57A353-7D54-41A7-8206-F2D518982C41}" type="presParOf" srcId="{E58C1C2A-E3A1-4183-9110-C05E699E6FE2}" destId="{05346375-1EAA-4EAE-AF24-BE9D084C20A3}" srcOrd="1" destOrd="0" presId="urn:microsoft.com/office/officeart/2005/8/layout/radial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6AC4F4-2E81-444E-945E-696D39E4D9C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01192F39-1E64-41A3-BC4E-0D9C73C2D0F1}">
      <dgm:prSet custT="1"/>
      <dgm:spPr>
        <a:solidFill>
          <a:schemeClr val="accent2">
            <a:lumMod val="60000"/>
            <a:lumOff val="40000"/>
          </a:schemeClr>
        </a:solidFill>
      </dgm:spPr>
      <dgm:t>
        <a:bodyPr/>
        <a:lstStyle/>
        <a:p>
          <a:pPr rtl="0"/>
          <a:r>
            <a:rPr lang="en-GB" sz="2400" b="1" dirty="0" smtClean="0"/>
            <a:t>Producer  </a:t>
          </a:r>
          <a:endParaRPr lang="en-GB" sz="2400" b="1" dirty="0"/>
        </a:p>
      </dgm:t>
    </dgm:pt>
    <dgm:pt modelId="{EF42EA41-84BF-4F08-9E78-084C340B89FE}" type="parTrans" cxnId="{62A36444-6E8E-4D27-BC30-0413CFC4FB51}">
      <dgm:prSet/>
      <dgm:spPr/>
      <dgm:t>
        <a:bodyPr/>
        <a:lstStyle/>
        <a:p>
          <a:endParaRPr lang="en-GB" sz="2400" b="1"/>
        </a:p>
      </dgm:t>
    </dgm:pt>
    <dgm:pt modelId="{5C56A8C6-C914-470A-88AA-C0DFE8ED2BD9}" type="sibTrans" cxnId="{62A36444-6E8E-4D27-BC30-0413CFC4FB51}">
      <dgm:prSet/>
      <dgm:spPr/>
      <dgm:t>
        <a:bodyPr/>
        <a:lstStyle/>
        <a:p>
          <a:endParaRPr lang="en-GB" sz="2400" b="1"/>
        </a:p>
      </dgm:t>
    </dgm:pt>
    <dgm:pt modelId="{4324DE13-C105-44D7-9A8E-CC30907C4BF4}">
      <dgm:prSet custT="1"/>
      <dgm:spPr>
        <a:solidFill>
          <a:schemeClr val="accent2">
            <a:lumMod val="75000"/>
          </a:schemeClr>
        </a:solidFill>
      </dgm:spPr>
      <dgm:t>
        <a:bodyPr/>
        <a:lstStyle/>
        <a:p>
          <a:pPr rtl="0"/>
          <a:r>
            <a:rPr lang="en-GB" sz="2400" b="1" dirty="0" smtClean="0"/>
            <a:t>(International Agents</a:t>
          </a:r>
          <a:r>
            <a:rPr lang="en-GB" sz="2400" b="1" dirty="0" smtClean="0">
              <a:sym typeface="Wingdings"/>
            </a:rPr>
            <a:t></a:t>
          </a:r>
          <a:r>
            <a:rPr lang="en-GB" sz="2400" b="1" dirty="0" smtClean="0"/>
            <a:t>) Distributor </a:t>
          </a:r>
          <a:endParaRPr lang="en-GB" sz="2400" b="1" dirty="0"/>
        </a:p>
      </dgm:t>
    </dgm:pt>
    <dgm:pt modelId="{180A9EBE-4990-4632-B501-E702C05213BA}" type="parTrans" cxnId="{0C8E5EB9-0A83-49D8-B10B-7CF86677FC1F}">
      <dgm:prSet/>
      <dgm:spPr/>
      <dgm:t>
        <a:bodyPr/>
        <a:lstStyle/>
        <a:p>
          <a:endParaRPr lang="en-GB" sz="2400" b="1"/>
        </a:p>
      </dgm:t>
    </dgm:pt>
    <dgm:pt modelId="{A0596922-DA5D-4F44-8786-0A8C74453891}" type="sibTrans" cxnId="{0C8E5EB9-0A83-49D8-B10B-7CF86677FC1F}">
      <dgm:prSet/>
      <dgm:spPr/>
      <dgm:t>
        <a:bodyPr/>
        <a:lstStyle/>
        <a:p>
          <a:endParaRPr lang="en-GB" sz="2400" b="1"/>
        </a:p>
      </dgm:t>
    </dgm:pt>
    <dgm:pt modelId="{EE483186-E9E2-429B-B816-4319D93329EA}">
      <dgm:prSet custT="1"/>
      <dgm:spPr>
        <a:solidFill>
          <a:schemeClr val="accent2"/>
        </a:solidFill>
      </dgm:spPr>
      <dgm:t>
        <a:bodyPr/>
        <a:lstStyle/>
        <a:p>
          <a:pPr rtl="0"/>
          <a:r>
            <a:rPr lang="en-GB" sz="2400" b="1" dirty="0" smtClean="0"/>
            <a:t>TV Channel / Exhibitor</a:t>
          </a:r>
          <a:endParaRPr lang="en-GB" sz="2400" b="1" dirty="0"/>
        </a:p>
      </dgm:t>
    </dgm:pt>
    <dgm:pt modelId="{9F6B7A1E-BC20-436C-B5B4-06B02890D744}" type="parTrans" cxnId="{822B052F-5227-4C44-9646-BC12C9CC1421}">
      <dgm:prSet/>
      <dgm:spPr/>
      <dgm:t>
        <a:bodyPr/>
        <a:lstStyle/>
        <a:p>
          <a:endParaRPr lang="en-GB" sz="2400" b="1"/>
        </a:p>
      </dgm:t>
    </dgm:pt>
    <dgm:pt modelId="{CD06F1BB-BA34-4CD3-A950-4F99976E1219}" type="sibTrans" cxnId="{822B052F-5227-4C44-9646-BC12C9CC1421}">
      <dgm:prSet/>
      <dgm:spPr/>
      <dgm:t>
        <a:bodyPr/>
        <a:lstStyle/>
        <a:p>
          <a:endParaRPr lang="en-GB" sz="2400" b="1"/>
        </a:p>
      </dgm:t>
    </dgm:pt>
    <dgm:pt modelId="{CC6E04EB-26BD-42AA-BDC0-0E17C92F7491}">
      <dgm:prSet custT="1"/>
      <dgm:spPr>
        <a:solidFill>
          <a:schemeClr val="tx2">
            <a:lumMod val="75000"/>
            <a:lumOff val="25000"/>
          </a:schemeClr>
        </a:solidFill>
      </dgm:spPr>
      <dgm:t>
        <a:bodyPr/>
        <a:lstStyle/>
        <a:p>
          <a:pPr rtl="0"/>
          <a:r>
            <a:rPr lang="en-GB" sz="2400" b="1" dirty="0" smtClean="0">
              <a:solidFill>
                <a:schemeClr val="accent2">
                  <a:lumMod val="40000"/>
                  <a:lumOff val="60000"/>
                </a:schemeClr>
              </a:solidFill>
            </a:rPr>
            <a:t>Dubbing Studio </a:t>
          </a:r>
          <a:r>
            <a:rPr lang="en-GB" sz="2400" b="1" dirty="0" smtClean="0"/>
            <a:t>(Casting and Production)  </a:t>
          </a:r>
          <a:endParaRPr lang="en-GB" sz="2400" b="1" u="sng" dirty="0"/>
        </a:p>
      </dgm:t>
    </dgm:pt>
    <dgm:pt modelId="{39FB86E6-53CE-4920-AB91-AB6A84A1371A}" type="parTrans" cxnId="{ABBF47F3-EDFE-476A-8E1B-81188881662D}">
      <dgm:prSet/>
      <dgm:spPr/>
      <dgm:t>
        <a:bodyPr/>
        <a:lstStyle/>
        <a:p>
          <a:endParaRPr lang="en-GB" sz="2400" b="1"/>
        </a:p>
      </dgm:t>
    </dgm:pt>
    <dgm:pt modelId="{286B3D0B-991D-48F1-A556-E0E1F2FA9A49}" type="sibTrans" cxnId="{ABBF47F3-EDFE-476A-8E1B-81188881662D}">
      <dgm:prSet/>
      <dgm:spPr/>
      <dgm:t>
        <a:bodyPr/>
        <a:lstStyle/>
        <a:p>
          <a:endParaRPr lang="en-GB" sz="2400" b="1"/>
        </a:p>
      </dgm:t>
    </dgm:pt>
    <dgm:pt modelId="{CBF40C9B-8A49-4CF3-98D5-F6089091419E}">
      <dgm:prSet custT="1"/>
      <dgm:spPr>
        <a:solidFill>
          <a:srgbClr val="7030A0"/>
        </a:solidFill>
      </dgm:spPr>
      <dgm:t>
        <a:bodyPr/>
        <a:lstStyle/>
        <a:p>
          <a:pPr rtl="0"/>
          <a:r>
            <a:rPr lang="en-GB" sz="2400" b="1" dirty="0" smtClean="0"/>
            <a:t>TV Channel / Cinema House</a:t>
          </a:r>
          <a:endParaRPr lang="ca-ES" sz="2400" b="1" dirty="0"/>
        </a:p>
      </dgm:t>
    </dgm:pt>
    <dgm:pt modelId="{8D1CF5AD-811C-4E70-BAD2-3CF50E6FD86C}" type="parTrans" cxnId="{31FCBE06-B6C5-4469-B53D-6089FD626598}">
      <dgm:prSet/>
      <dgm:spPr/>
      <dgm:t>
        <a:bodyPr/>
        <a:lstStyle/>
        <a:p>
          <a:endParaRPr lang="en-GB" sz="2400" b="1"/>
        </a:p>
      </dgm:t>
    </dgm:pt>
    <dgm:pt modelId="{B4750229-3CED-441A-B40B-F95E1CB0CDF4}" type="sibTrans" cxnId="{31FCBE06-B6C5-4469-B53D-6089FD626598}">
      <dgm:prSet/>
      <dgm:spPr/>
      <dgm:t>
        <a:bodyPr/>
        <a:lstStyle/>
        <a:p>
          <a:endParaRPr lang="en-GB" sz="2400" b="1"/>
        </a:p>
      </dgm:t>
    </dgm:pt>
    <dgm:pt modelId="{E41CE906-089E-4B75-9D22-18E64E23D0A6}" type="pres">
      <dgm:prSet presAssocID="{816AC4F4-2E81-444E-945E-696D39E4D9C3}" presName="Name0" presStyleCnt="0">
        <dgm:presLayoutVars>
          <dgm:dir/>
          <dgm:animLvl val="lvl"/>
          <dgm:resizeHandles val="exact"/>
        </dgm:presLayoutVars>
      </dgm:prSet>
      <dgm:spPr/>
      <dgm:t>
        <a:bodyPr/>
        <a:lstStyle/>
        <a:p>
          <a:endParaRPr lang="en-GB"/>
        </a:p>
      </dgm:t>
    </dgm:pt>
    <dgm:pt modelId="{ED1239EF-4B98-4C9A-9CC0-E802BDC2883C}" type="pres">
      <dgm:prSet presAssocID="{CBF40C9B-8A49-4CF3-98D5-F6089091419E}" presName="boxAndChildren" presStyleCnt="0"/>
      <dgm:spPr/>
    </dgm:pt>
    <dgm:pt modelId="{797AE120-94E2-40B9-839F-D00314D29860}" type="pres">
      <dgm:prSet presAssocID="{CBF40C9B-8A49-4CF3-98D5-F6089091419E}" presName="parentTextBox" presStyleLbl="node1" presStyleIdx="0" presStyleCnt="5" custLinFactNeighborX="-62" custLinFactNeighborY="4983"/>
      <dgm:spPr/>
      <dgm:t>
        <a:bodyPr/>
        <a:lstStyle/>
        <a:p>
          <a:endParaRPr lang="en-GB"/>
        </a:p>
      </dgm:t>
    </dgm:pt>
    <dgm:pt modelId="{9CBE7CDE-0380-48C6-B07C-12D3AD1C1C1A}" type="pres">
      <dgm:prSet presAssocID="{286B3D0B-991D-48F1-A556-E0E1F2FA9A49}" presName="sp" presStyleCnt="0"/>
      <dgm:spPr/>
    </dgm:pt>
    <dgm:pt modelId="{1B4836E5-9216-4A64-899E-C3D37CEC76BF}" type="pres">
      <dgm:prSet presAssocID="{CC6E04EB-26BD-42AA-BDC0-0E17C92F7491}" presName="arrowAndChildren" presStyleCnt="0"/>
      <dgm:spPr/>
    </dgm:pt>
    <dgm:pt modelId="{8B5AE275-3C83-4760-8205-985AAB895D41}" type="pres">
      <dgm:prSet presAssocID="{CC6E04EB-26BD-42AA-BDC0-0E17C92F7491}" presName="parentTextArrow" presStyleLbl="node1" presStyleIdx="1" presStyleCnt="5" custLinFactNeighborX="-876" custLinFactNeighborY="-1070"/>
      <dgm:spPr/>
      <dgm:t>
        <a:bodyPr/>
        <a:lstStyle/>
        <a:p>
          <a:endParaRPr lang="en-GB"/>
        </a:p>
      </dgm:t>
    </dgm:pt>
    <dgm:pt modelId="{6801EE07-D9C5-4382-80A5-DE71F8E2C68A}" type="pres">
      <dgm:prSet presAssocID="{CD06F1BB-BA34-4CD3-A950-4F99976E1219}" presName="sp" presStyleCnt="0"/>
      <dgm:spPr/>
    </dgm:pt>
    <dgm:pt modelId="{BFCDD97B-488C-42B9-82BD-48EF490D6CDF}" type="pres">
      <dgm:prSet presAssocID="{EE483186-E9E2-429B-B816-4319D93329EA}" presName="arrowAndChildren" presStyleCnt="0"/>
      <dgm:spPr/>
    </dgm:pt>
    <dgm:pt modelId="{18C4287F-2102-4DDD-ACED-E537EC17ABF3}" type="pres">
      <dgm:prSet presAssocID="{EE483186-E9E2-429B-B816-4319D93329EA}" presName="parentTextArrow" presStyleLbl="node1" presStyleIdx="2" presStyleCnt="5"/>
      <dgm:spPr/>
      <dgm:t>
        <a:bodyPr/>
        <a:lstStyle/>
        <a:p>
          <a:endParaRPr lang="en-GB"/>
        </a:p>
      </dgm:t>
    </dgm:pt>
    <dgm:pt modelId="{29CC2D6B-AD8F-4B95-88C9-08962AA13C47}" type="pres">
      <dgm:prSet presAssocID="{A0596922-DA5D-4F44-8786-0A8C74453891}" presName="sp" presStyleCnt="0"/>
      <dgm:spPr/>
    </dgm:pt>
    <dgm:pt modelId="{194778CE-4E94-44B6-9823-0ADBC41875B4}" type="pres">
      <dgm:prSet presAssocID="{4324DE13-C105-44D7-9A8E-CC30907C4BF4}" presName="arrowAndChildren" presStyleCnt="0"/>
      <dgm:spPr/>
    </dgm:pt>
    <dgm:pt modelId="{67A010AF-03AE-4616-9B20-98D59831637D}" type="pres">
      <dgm:prSet presAssocID="{4324DE13-C105-44D7-9A8E-CC30907C4BF4}" presName="parentTextArrow" presStyleLbl="node1" presStyleIdx="3" presStyleCnt="5"/>
      <dgm:spPr/>
      <dgm:t>
        <a:bodyPr/>
        <a:lstStyle/>
        <a:p>
          <a:endParaRPr lang="en-GB"/>
        </a:p>
      </dgm:t>
    </dgm:pt>
    <dgm:pt modelId="{D0FC5D60-32CA-4D34-9F4F-F14D90CCCD4F}" type="pres">
      <dgm:prSet presAssocID="{5C56A8C6-C914-470A-88AA-C0DFE8ED2BD9}" presName="sp" presStyleCnt="0"/>
      <dgm:spPr/>
    </dgm:pt>
    <dgm:pt modelId="{83BD59EC-DD23-486A-8CD0-49E90D9902D1}" type="pres">
      <dgm:prSet presAssocID="{01192F39-1E64-41A3-BC4E-0D9C73C2D0F1}" presName="arrowAndChildren" presStyleCnt="0"/>
      <dgm:spPr/>
    </dgm:pt>
    <dgm:pt modelId="{D06ECD04-E844-400E-8DEA-D9FF0E99A59A}" type="pres">
      <dgm:prSet presAssocID="{01192F39-1E64-41A3-BC4E-0D9C73C2D0F1}" presName="parentTextArrow" presStyleLbl="node1" presStyleIdx="4" presStyleCnt="5"/>
      <dgm:spPr/>
      <dgm:t>
        <a:bodyPr/>
        <a:lstStyle/>
        <a:p>
          <a:endParaRPr lang="en-GB"/>
        </a:p>
      </dgm:t>
    </dgm:pt>
  </dgm:ptLst>
  <dgm:cxnLst>
    <dgm:cxn modelId="{11C5D884-2A63-4BD7-83FF-D818BA9F1BF8}" type="presOf" srcId="{CBF40C9B-8A49-4CF3-98D5-F6089091419E}" destId="{797AE120-94E2-40B9-839F-D00314D29860}" srcOrd="0" destOrd="0" presId="urn:microsoft.com/office/officeart/2005/8/layout/process4"/>
    <dgm:cxn modelId="{1A574FB8-FB6E-4673-A6BF-E422024476B0}" type="presOf" srcId="{EE483186-E9E2-429B-B816-4319D93329EA}" destId="{18C4287F-2102-4DDD-ACED-E537EC17ABF3}" srcOrd="0" destOrd="0" presId="urn:microsoft.com/office/officeart/2005/8/layout/process4"/>
    <dgm:cxn modelId="{322AA270-2E72-4DE5-9A87-099C43630B81}" type="presOf" srcId="{816AC4F4-2E81-444E-945E-696D39E4D9C3}" destId="{E41CE906-089E-4B75-9D22-18E64E23D0A6}" srcOrd="0" destOrd="0" presId="urn:microsoft.com/office/officeart/2005/8/layout/process4"/>
    <dgm:cxn modelId="{31FCBE06-B6C5-4469-B53D-6089FD626598}" srcId="{816AC4F4-2E81-444E-945E-696D39E4D9C3}" destId="{CBF40C9B-8A49-4CF3-98D5-F6089091419E}" srcOrd="4" destOrd="0" parTransId="{8D1CF5AD-811C-4E70-BAD2-3CF50E6FD86C}" sibTransId="{B4750229-3CED-441A-B40B-F95E1CB0CDF4}"/>
    <dgm:cxn modelId="{A15B3FAC-C7EC-49CC-A5D2-ACAE9B55C952}" type="presOf" srcId="{01192F39-1E64-41A3-BC4E-0D9C73C2D0F1}" destId="{D06ECD04-E844-400E-8DEA-D9FF0E99A59A}" srcOrd="0" destOrd="0" presId="urn:microsoft.com/office/officeart/2005/8/layout/process4"/>
    <dgm:cxn modelId="{9E016EE0-51F3-4E93-9D49-8B220A6FD7B6}" type="presOf" srcId="{4324DE13-C105-44D7-9A8E-CC30907C4BF4}" destId="{67A010AF-03AE-4616-9B20-98D59831637D}" srcOrd="0" destOrd="0" presId="urn:microsoft.com/office/officeart/2005/8/layout/process4"/>
    <dgm:cxn modelId="{404F17AA-6123-46A1-81D9-2822E36751B2}" type="presOf" srcId="{CC6E04EB-26BD-42AA-BDC0-0E17C92F7491}" destId="{8B5AE275-3C83-4760-8205-985AAB895D41}" srcOrd="0" destOrd="0" presId="urn:microsoft.com/office/officeart/2005/8/layout/process4"/>
    <dgm:cxn modelId="{0C8E5EB9-0A83-49D8-B10B-7CF86677FC1F}" srcId="{816AC4F4-2E81-444E-945E-696D39E4D9C3}" destId="{4324DE13-C105-44D7-9A8E-CC30907C4BF4}" srcOrd="1" destOrd="0" parTransId="{180A9EBE-4990-4632-B501-E702C05213BA}" sibTransId="{A0596922-DA5D-4F44-8786-0A8C74453891}"/>
    <dgm:cxn modelId="{ABBF47F3-EDFE-476A-8E1B-81188881662D}" srcId="{816AC4F4-2E81-444E-945E-696D39E4D9C3}" destId="{CC6E04EB-26BD-42AA-BDC0-0E17C92F7491}" srcOrd="3" destOrd="0" parTransId="{39FB86E6-53CE-4920-AB91-AB6A84A1371A}" sibTransId="{286B3D0B-991D-48F1-A556-E0E1F2FA9A49}"/>
    <dgm:cxn modelId="{62A36444-6E8E-4D27-BC30-0413CFC4FB51}" srcId="{816AC4F4-2E81-444E-945E-696D39E4D9C3}" destId="{01192F39-1E64-41A3-BC4E-0D9C73C2D0F1}" srcOrd="0" destOrd="0" parTransId="{EF42EA41-84BF-4F08-9E78-084C340B89FE}" sibTransId="{5C56A8C6-C914-470A-88AA-C0DFE8ED2BD9}"/>
    <dgm:cxn modelId="{822B052F-5227-4C44-9646-BC12C9CC1421}" srcId="{816AC4F4-2E81-444E-945E-696D39E4D9C3}" destId="{EE483186-E9E2-429B-B816-4319D93329EA}" srcOrd="2" destOrd="0" parTransId="{9F6B7A1E-BC20-436C-B5B4-06B02890D744}" sibTransId="{CD06F1BB-BA34-4CD3-A950-4F99976E1219}"/>
    <dgm:cxn modelId="{F45DA404-2582-404B-AA77-6A9716C5D630}" type="presParOf" srcId="{E41CE906-089E-4B75-9D22-18E64E23D0A6}" destId="{ED1239EF-4B98-4C9A-9CC0-E802BDC2883C}" srcOrd="0" destOrd="0" presId="urn:microsoft.com/office/officeart/2005/8/layout/process4"/>
    <dgm:cxn modelId="{F8BB7621-F6E4-4537-A719-9AB8B12AB7C2}" type="presParOf" srcId="{ED1239EF-4B98-4C9A-9CC0-E802BDC2883C}" destId="{797AE120-94E2-40B9-839F-D00314D29860}" srcOrd="0" destOrd="0" presId="urn:microsoft.com/office/officeart/2005/8/layout/process4"/>
    <dgm:cxn modelId="{76F6311F-653B-42CA-BD9C-FAF977E44C6C}" type="presParOf" srcId="{E41CE906-089E-4B75-9D22-18E64E23D0A6}" destId="{9CBE7CDE-0380-48C6-B07C-12D3AD1C1C1A}" srcOrd="1" destOrd="0" presId="urn:microsoft.com/office/officeart/2005/8/layout/process4"/>
    <dgm:cxn modelId="{17EFD882-F398-427D-9C69-C8B3AF10C8B9}" type="presParOf" srcId="{E41CE906-089E-4B75-9D22-18E64E23D0A6}" destId="{1B4836E5-9216-4A64-899E-C3D37CEC76BF}" srcOrd="2" destOrd="0" presId="urn:microsoft.com/office/officeart/2005/8/layout/process4"/>
    <dgm:cxn modelId="{9EB113BB-DA4B-4912-A96C-E2517C4E6A9E}" type="presParOf" srcId="{1B4836E5-9216-4A64-899E-C3D37CEC76BF}" destId="{8B5AE275-3C83-4760-8205-985AAB895D41}" srcOrd="0" destOrd="0" presId="urn:microsoft.com/office/officeart/2005/8/layout/process4"/>
    <dgm:cxn modelId="{BC337EEE-D351-48E8-AAC2-1E95AD9C7DAE}" type="presParOf" srcId="{E41CE906-089E-4B75-9D22-18E64E23D0A6}" destId="{6801EE07-D9C5-4382-80A5-DE71F8E2C68A}" srcOrd="3" destOrd="0" presId="urn:microsoft.com/office/officeart/2005/8/layout/process4"/>
    <dgm:cxn modelId="{D5373FD0-7412-4A8C-B0AF-34CC416F6C08}" type="presParOf" srcId="{E41CE906-089E-4B75-9D22-18E64E23D0A6}" destId="{BFCDD97B-488C-42B9-82BD-48EF490D6CDF}" srcOrd="4" destOrd="0" presId="urn:microsoft.com/office/officeart/2005/8/layout/process4"/>
    <dgm:cxn modelId="{D077215C-0EF2-4C7A-ADFD-498FE9633795}" type="presParOf" srcId="{BFCDD97B-488C-42B9-82BD-48EF490D6CDF}" destId="{18C4287F-2102-4DDD-ACED-E537EC17ABF3}" srcOrd="0" destOrd="0" presId="urn:microsoft.com/office/officeart/2005/8/layout/process4"/>
    <dgm:cxn modelId="{CCDA2D05-2FBA-4A66-A086-73D160A47886}" type="presParOf" srcId="{E41CE906-089E-4B75-9D22-18E64E23D0A6}" destId="{29CC2D6B-AD8F-4B95-88C9-08962AA13C47}" srcOrd="5" destOrd="0" presId="urn:microsoft.com/office/officeart/2005/8/layout/process4"/>
    <dgm:cxn modelId="{34119339-0759-439E-88C8-9EF32D41FAFB}" type="presParOf" srcId="{E41CE906-089E-4B75-9D22-18E64E23D0A6}" destId="{194778CE-4E94-44B6-9823-0ADBC41875B4}" srcOrd="6" destOrd="0" presId="urn:microsoft.com/office/officeart/2005/8/layout/process4"/>
    <dgm:cxn modelId="{1D1D5A23-9F60-4407-AE27-1EB6603C3464}" type="presParOf" srcId="{194778CE-4E94-44B6-9823-0ADBC41875B4}" destId="{67A010AF-03AE-4616-9B20-98D59831637D}" srcOrd="0" destOrd="0" presId="urn:microsoft.com/office/officeart/2005/8/layout/process4"/>
    <dgm:cxn modelId="{BA683F37-7D31-4178-B852-7C441C90CC4B}" type="presParOf" srcId="{E41CE906-089E-4B75-9D22-18E64E23D0A6}" destId="{D0FC5D60-32CA-4D34-9F4F-F14D90CCCD4F}" srcOrd="7" destOrd="0" presId="urn:microsoft.com/office/officeart/2005/8/layout/process4"/>
    <dgm:cxn modelId="{BB71B53D-BCDB-4F59-914A-B9A58DDE46BD}" type="presParOf" srcId="{E41CE906-089E-4B75-9D22-18E64E23D0A6}" destId="{83BD59EC-DD23-486A-8CD0-49E90D9902D1}" srcOrd="8" destOrd="0" presId="urn:microsoft.com/office/officeart/2005/8/layout/process4"/>
    <dgm:cxn modelId="{019B85E9-32DC-4160-8CBF-5F50A25B1FAB}" type="presParOf" srcId="{83BD59EC-DD23-486A-8CD0-49E90D9902D1}" destId="{D06ECD04-E844-400E-8DEA-D9FF0E99A59A}"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6AC4F4-2E81-444E-945E-696D39E4D9C3}" type="doc">
      <dgm:prSet loTypeId="urn:microsoft.com/office/officeart/2005/8/layout/process4" loCatId="process" qsTypeId="urn:microsoft.com/office/officeart/2005/8/quickstyle/simple2" qsCatId="simple" csTypeId="urn:microsoft.com/office/officeart/2005/8/colors/accent1_1" csCatId="accent1" phldr="1"/>
      <dgm:spPr/>
      <dgm:t>
        <a:bodyPr/>
        <a:lstStyle/>
        <a:p>
          <a:endParaRPr lang="en-GB"/>
        </a:p>
      </dgm:t>
    </dgm:pt>
    <dgm:pt modelId="{CC6E04EB-26BD-42AA-BDC0-0E17C92F7491}">
      <dgm:prSet custT="1"/>
      <dgm:spPr/>
      <dgm:t>
        <a:bodyPr/>
        <a:lstStyle/>
        <a:p>
          <a:pPr rtl="0"/>
          <a:r>
            <a:rPr lang="en-GB" sz="2400" b="1" dirty="0" smtClean="0"/>
            <a:t>Dubbing Studio (Casting and Production)  </a:t>
          </a:r>
          <a:endParaRPr lang="en-GB" sz="2400" b="1" u="sng" dirty="0"/>
        </a:p>
      </dgm:t>
    </dgm:pt>
    <dgm:pt modelId="{39FB86E6-53CE-4920-AB91-AB6A84A1371A}" type="parTrans" cxnId="{ABBF47F3-EDFE-476A-8E1B-81188881662D}">
      <dgm:prSet/>
      <dgm:spPr/>
      <dgm:t>
        <a:bodyPr/>
        <a:lstStyle/>
        <a:p>
          <a:endParaRPr lang="en-GB" sz="2400" b="1"/>
        </a:p>
      </dgm:t>
    </dgm:pt>
    <dgm:pt modelId="{286B3D0B-991D-48F1-A556-E0E1F2FA9A49}" type="sibTrans" cxnId="{ABBF47F3-EDFE-476A-8E1B-81188881662D}">
      <dgm:prSet/>
      <dgm:spPr/>
      <dgm:t>
        <a:bodyPr/>
        <a:lstStyle/>
        <a:p>
          <a:endParaRPr lang="en-GB" sz="2400" b="1"/>
        </a:p>
      </dgm:t>
    </dgm:pt>
    <dgm:pt modelId="{AFACD03A-1663-40C0-ABAD-ADF701D98D3C}">
      <dgm:prSet custT="1"/>
      <dgm:spPr/>
      <dgm:t>
        <a:bodyPr/>
        <a:lstStyle/>
        <a:p>
          <a:pPr rtl="0"/>
          <a:r>
            <a:rPr lang="en-GB" sz="2400" b="1" u="none" dirty="0" smtClean="0"/>
            <a:t>Translator (</a:t>
          </a:r>
          <a:r>
            <a:rPr lang="en-GB" sz="2400" b="1" u="none" dirty="0" smtClean="0">
              <a:hlinkClick xmlns:r="http://schemas.openxmlformats.org/officeDocument/2006/relationships" r:id="rId1" action="ppaction://hlinkfile"/>
            </a:rPr>
            <a:t>Rough translation</a:t>
          </a:r>
          <a:r>
            <a:rPr lang="en-GB" sz="2400" b="1" u="none" dirty="0" smtClean="0"/>
            <a:t>) </a:t>
          </a:r>
          <a:endParaRPr lang="en-GB" sz="2400" b="1" u="none" dirty="0"/>
        </a:p>
      </dgm:t>
    </dgm:pt>
    <dgm:pt modelId="{6651309A-1A1D-4BFF-89F2-51338DC1E8CF}" type="parTrans" cxnId="{80D7BE45-CF60-4692-AB13-84299AE7FA38}">
      <dgm:prSet/>
      <dgm:spPr/>
      <dgm:t>
        <a:bodyPr/>
        <a:lstStyle/>
        <a:p>
          <a:endParaRPr lang="en-GB" sz="2400" b="1"/>
        </a:p>
      </dgm:t>
    </dgm:pt>
    <dgm:pt modelId="{A5B06F3C-BC67-4C68-9B37-D91B7516F1B0}" type="sibTrans" cxnId="{80D7BE45-CF60-4692-AB13-84299AE7FA38}">
      <dgm:prSet/>
      <dgm:spPr/>
      <dgm:t>
        <a:bodyPr/>
        <a:lstStyle/>
        <a:p>
          <a:endParaRPr lang="en-GB" sz="2400" b="1"/>
        </a:p>
      </dgm:t>
    </dgm:pt>
    <dgm:pt modelId="{69D07A0F-3290-49BD-A225-CEA2915FD8FD}">
      <dgm:prSet custT="1"/>
      <dgm:spPr/>
      <dgm:t>
        <a:bodyPr/>
        <a:lstStyle/>
        <a:p>
          <a:pPr rtl="0"/>
          <a:r>
            <a:rPr lang="en-GB" sz="2400" b="1" dirty="0" smtClean="0"/>
            <a:t>Dubbing Studio (Dubbing actors, director, etc. )  </a:t>
          </a:r>
          <a:endParaRPr lang="en-GB" sz="2400" b="1" dirty="0"/>
        </a:p>
      </dgm:t>
    </dgm:pt>
    <dgm:pt modelId="{6BFE1021-94B5-49E9-A5F3-AC4D6C8F0AEA}" type="parTrans" cxnId="{4CF30220-5345-4B4E-9DF0-BE9BBFFBF6AA}">
      <dgm:prSet/>
      <dgm:spPr/>
      <dgm:t>
        <a:bodyPr/>
        <a:lstStyle/>
        <a:p>
          <a:endParaRPr lang="en-GB" sz="2400" b="1"/>
        </a:p>
      </dgm:t>
    </dgm:pt>
    <dgm:pt modelId="{B9585BA8-4CFB-4EDA-893C-4087C4D1ED1A}" type="sibTrans" cxnId="{4CF30220-5345-4B4E-9DF0-BE9BBFFBF6AA}">
      <dgm:prSet/>
      <dgm:spPr/>
      <dgm:t>
        <a:bodyPr/>
        <a:lstStyle/>
        <a:p>
          <a:endParaRPr lang="en-GB" sz="2400" b="1"/>
        </a:p>
      </dgm:t>
    </dgm:pt>
    <dgm:pt modelId="{ED117473-176E-44EC-A493-7EB8A7C5F1BD}">
      <dgm:prSet custT="1"/>
      <dgm:spPr/>
      <dgm:t>
        <a:bodyPr/>
        <a:lstStyle/>
        <a:p>
          <a:pPr rtl="0"/>
          <a:r>
            <a:rPr lang="en-GB" sz="2400" b="1" dirty="0" smtClean="0"/>
            <a:t>Dialogue Writer/ Adapter (</a:t>
          </a:r>
          <a:r>
            <a:rPr lang="en-GB" sz="2400" b="1" dirty="0" smtClean="0">
              <a:hlinkClick xmlns:r="http://schemas.openxmlformats.org/officeDocument/2006/relationships" r:id="rId2" action="ppaction://hlinkfile"/>
            </a:rPr>
            <a:t>Synchronised translation</a:t>
          </a:r>
          <a:r>
            <a:rPr lang="en-GB" sz="2400" b="1" dirty="0" smtClean="0"/>
            <a:t>)</a:t>
          </a:r>
        </a:p>
      </dgm:t>
    </dgm:pt>
    <dgm:pt modelId="{AA9C74F2-0457-4295-88FE-49A148A9A08A}" type="parTrans" cxnId="{02E0FD65-C4C1-4DB7-836C-C6C7767CD4D0}">
      <dgm:prSet/>
      <dgm:spPr/>
      <dgm:t>
        <a:bodyPr/>
        <a:lstStyle/>
        <a:p>
          <a:endParaRPr lang="en-GB" sz="2400" b="1"/>
        </a:p>
      </dgm:t>
    </dgm:pt>
    <dgm:pt modelId="{C878329C-B790-46FF-AFA6-FEC426EE7802}" type="sibTrans" cxnId="{02E0FD65-C4C1-4DB7-836C-C6C7767CD4D0}">
      <dgm:prSet/>
      <dgm:spPr/>
      <dgm:t>
        <a:bodyPr/>
        <a:lstStyle/>
        <a:p>
          <a:endParaRPr lang="en-GB" sz="2400" b="1"/>
        </a:p>
      </dgm:t>
    </dgm:pt>
    <dgm:pt modelId="{E41CE906-089E-4B75-9D22-18E64E23D0A6}" type="pres">
      <dgm:prSet presAssocID="{816AC4F4-2E81-444E-945E-696D39E4D9C3}" presName="Name0" presStyleCnt="0">
        <dgm:presLayoutVars>
          <dgm:dir/>
          <dgm:animLvl val="lvl"/>
          <dgm:resizeHandles val="exact"/>
        </dgm:presLayoutVars>
      </dgm:prSet>
      <dgm:spPr/>
      <dgm:t>
        <a:bodyPr/>
        <a:lstStyle/>
        <a:p>
          <a:endParaRPr lang="en-GB"/>
        </a:p>
      </dgm:t>
    </dgm:pt>
    <dgm:pt modelId="{3DDF0BD1-F2F8-43B9-AC26-697A945A36EB}" type="pres">
      <dgm:prSet presAssocID="{69D07A0F-3290-49BD-A225-CEA2915FD8FD}" presName="boxAndChildren" presStyleCnt="0"/>
      <dgm:spPr/>
      <dgm:t>
        <a:bodyPr/>
        <a:lstStyle/>
        <a:p>
          <a:endParaRPr lang="en-GB"/>
        </a:p>
      </dgm:t>
    </dgm:pt>
    <dgm:pt modelId="{A9C1D606-A355-4A79-BF4B-97E6B83101B9}" type="pres">
      <dgm:prSet presAssocID="{69D07A0F-3290-49BD-A225-CEA2915FD8FD}" presName="parentTextBox" presStyleLbl="node1" presStyleIdx="0" presStyleCnt="4"/>
      <dgm:spPr/>
      <dgm:t>
        <a:bodyPr/>
        <a:lstStyle/>
        <a:p>
          <a:endParaRPr lang="en-GB"/>
        </a:p>
      </dgm:t>
    </dgm:pt>
    <dgm:pt modelId="{3913782D-38D6-43E9-8634-9601FB165517}" type="pres">
      <dgm:prSet presAssocID="{C878329C-B790-46FF-AFA6-FEC426EE7802}" presName="sp" presStyleCnt="0"/>
      <dgm:spPr/>
      <dgm:t>
        <a:bodyPr/>
        <a:lstStyle/>
        <a:p>
          <a:endParaRPr lang="en-GB"/>
        </a:p>
      </dgm:t>
    </dgm:pt>
    <dgm:pt modelId="{A8BD8927-72D8-48D5-BDE2-5FC6F874BD14}" type="pres">
      <dgm:prSet presAssocID="{ED117473-176E-44EC-A493-7EB8A7C5F1BD}" presName="arrowAndChildren" presStyleCnt="0"/>
      <dgm:spPr/>
      <dgm:t>
        <a:bodyPr/>
        <a:lstStyle/>
        <a:p>
          <a:endParaRPr lang="en-GB"/>
        </a:p>
      </dgm:t>
    </dgm:pt>
    <dgm:pt modelId="{58FFBE98-13B8-4FA2-9B45-DFF913F005BC}" type="pres">
      <dgm:prSet presAssocID="{ED117473-176E-44EC-A493-7EB8A7C5F1BD}" presName="parentTextArrow" presStyleLbl="node1" presStyleIdx="1" presStyleCnt="4"/>
      <dgm:spPr/>
      <dgm:t>
        <a:bodyPr/>
        <a:lstStyle/>
        <a:p>
          <a:endParaRPr lang="en-GB"/>
        </a:p>
      </dgm:t>
    </dgm:pt>
    <dgm:pt modelId="{4C89B32A-E162-4A1D-916F-45ABA834E661}" type="pres">
      <dgm:prSet presAssocID="{A5B06F3C-BC67-4C68-9B37-D91B7516F1B0}" presName="sp" presStyleCnt="0"/>
      <dgm:spPr/>
      <dgm:t>
        <a:bodyPr/>
        <a:lstStyle/>
        <a:p>
          <a:endParaRPr lang="en-GB"/>
        </a:p>
      </dgm:t>
    </dgm:pt>
    <dgm:pt modelId="{6B5B6825-52D8-484F-BCEE-DC7ADE2239ED}" type="pres">
      <dgm:prSet presAssocID="{AFACD03A-1663-40C0-ABAD-ADF701D98D3C}" presName="arrowAndChildren" presStyleCnt="0"/>
      <dgm:spPr/>
      <dgm:t>
        <a:bodyPr/>
        <a:lstStyle/>
        <a:p>
          <a:endParaRPr lang="en-GB"/>
        </a:p>
      </dgm:t>
    </dgm:pt>
    <dgm:pt modelId="{9CB25B3B-13CA-429E-8CC4-57DACE92C53F}" type="pres">
      <dgm:prSet presAssocID="{AFACD03A-1663-40C0-ABAD-ADF701D98D3C}" presName="parentTextArrow" presStyleLbl="node1" presStyleIdx="2" presStyleCnt="4"/>
      <dgm:spPr/>
      <dgm:t>
        <a:bodyPr/>
        <a:lstStyle/>
        <a:p>
          <a:endParaRPr lang="en-GB"/>
        </a:p>
      </dgm:t>
    </dgm:pt>
    <dgm:pt modelId="{9CBE7CDE-0380-48C6-B07C-12D3AD1C1C1A}" type="pres">
      <dgm:prSet presAssocID="{286B3D0B-991D-48F1-A556-E0E1F2FA9A49}" presName="sp" presStyleCnt="0"/>
      <dgm:spPr/>
      <dgm:t>
        <a:bodyPr/>
        <a:lstStyle/>
        <a:p>
          <a:endParaRPr lang="en-GB"/>
        </a:p>
      </dgm:t>
    </dgm:pt>
    <dgm:pt modelId="{1B4836E5-9216-4A64-899E-C3D37CEC76BF}" type="pres">
      <dgm:prSet presAssocID="{CC6E04EB-26BD-42AA-BDC0-0E17C92F7491}" presName="arrowAndChildren" presStyleCnt="0"/>
      <dgm:spPr/>
      <dgm:t>
        <a:bodyPr/>
        <a:lstStyle/>
        <a:p>
          <a:endParaRPr lang="en-GB"/>
        </a:p>
      </dgm:t>
    </dgm:pt>
    <dgm:pt modelId="{8B5AE275-3C83-4760-8205-985AAB895D41}" type="pres">
      <dgm:prSet presAssocID="{CC6E04EB-26BD-42AA-BDC0-0E17C92F7491}" presName="parentTextArrow" presStyleLbl="node1" presStyleIdx="3" presStyleCnt="4"/>
      <dgm:spPr/>
      <dgm:t>
        <a:bodyPr/>
        <a:lstStyle/>
        <a:p>
          <a:endParaRPr lang="en-GB"/>
        </a:p>
      </dgm:t>
    </dgm:pt>
  </dgm:ptLst>
  <dgm:cxnLst>
    <dgm:cxn modelId="{80D7BE45-CF60-4692-AB13-84299AE7FA38}" srcId="{816AC4F4-2E81-444E-945E-696D39E4D9C3}" destId="{AFACD03A-1663-40C0-ABAD-ADF701D98D3C}" srcOrd="1" destOrd="0" parTransId="{6651309A-1A1D-4BFF-89F2-51338DC1E8CF}" sibTransId="{A5B06F3C-BC67-4C68-9B37-D91B7516F1B0}"/>
    <dgm:cxn modelId="{80FC73EF-4795-4DBF-B069-35565E622E27}" type="presOf" srcId="{AFACD03A-1663-40C0-ABAD-ADF701D98D3C}" destId="{9CB25B3B-13CA-429E-8CC4-57DACE92C53F}" srcOrd="0" destOrd="0" presId="urn:microsoft.com/office/officeart/2005/8/layout/process4"/>
    <dgm:cxn modelId="{2FF7862D-A41F-4531-B840-026F65D728F3}" type="presOf" srcId="{69D07A0F-3290-49BD-A225-CEA2915FD8FD}" destId="{A9C1D606-A355-4A79-BF4B-97E6B83101B9}" srcOrd="0" destOrd="0" presId="urn:microsoft.com/office/officeart/2005/8/layout/process4"/>
    <dgm:cxn modelId="{ABBF47F3-EDFE-476A-8E1B-81188881662D}" srcId="{816AC4F4-2E81-444E-945E-696D39E4D9C3}" destId="{CC6E04EB-26BD-42AA-BDC0-0E17C92F7491}" srcOrd="0" destOrd="0" parTransId="{39FB86E6-53CE-4920-AB91-AB6A84A1371A}" sibTransId="{286B3D0B-991D-48F1-A556-E0E1F2FA9A49}"/>
    <dgm:cxn modelId="{02E0FD65-C4C1-4DB7-836C-C6C7767CD4D0}" srcId="{816AC4F4-2E81-444E-945E-696D39E4D9C3}" destId="{ED117473-176E-44EC-A493-7EB8A7C5F1BD}" srcOrd="2" destOrd="0" parTransId="{AA9C74F2-0457-4295-88FE-49A148A9A08A}" sibTransId="{C878329C-B790-46FF-AFA6-FEC426EE7802}"/>
    <dgm:cxn modelId="{3AD6E7DF-EB27-4B13-9F5E-A5476E5F1184}" type="presOf" srcId="{ED117473-176E-44EC-A493-7EB8A7C5F1BD}" destId="{58FFBE98-13B8-4FA2-9B45-DFF913F005BC}" srcOrd="0" destOrd="0" presId="urn:microsoft.com/office/officeart/2005/8/layout/process4"/>
    <dgm:cxn modelId="{D19F0A2A-AFFC-4C0A-8A84-435FA056C519}" type="presOf" srcId="{CC6E04EB-26BD-42AA-BDC0-0E17C92F7491}" destId="{8B5AE275-3C83-4760-8205-985AAB895D41}" srcOrd="0" destOrd="0" presId="urn:microsoft.com/office/officeart/2005/8/layout/process4"/>
    <dgm:cxn modelId="{4CF30220-5345-4B4E-9DF0-BE9BBFFBF6AA}" srcId="{816AC4F4-2E81-444E-945E-696D39E4D9C3}" destId="{69D07A0F-3290-49BD-A225-CEA2915FD8FD}" srcOrd="3" destOrd="0" parTransId="{6BFE1021-94B5-49E9-A5F3-AC4D6C8F0AEA}" sibTransId="{B9585BA8-4CFB-4EDA-893C-4087C4D1ED1A}"/>
    <dgm:cxn modelId="{31C2B612-F9E8-4374-AC79-C2383FA4998A}" type="presOf" srcId="{816AC4F4-2E81-444E-945E-696D39E4D9C3}" destId="{E41CE906-089E-4B75-9D22-18E64E23D0A6}" srcOrd="0" destOrd="0" presId="urn:microsoft.com/office/officeart/2005/8/layout/process4"/>
    <dgm:cxn modelId="{DF547868-75A3-447B-9448-68E54A579FF3}" type="presParOf" srcId="{E41CE906-089E-4B75-9D22-18E64E23D0A6}" destId="{3DDF0BD1-F2F8-43B9-AC26-697A945A36EB}" srcOrd="0" destOrd="0" presId="urn:microsoft.com/office/officeart/2005/8/layout/process4"/>
    <dgm:cxn modelId="{2C09CB89-B66D-4193-9FC4-BDA137017D61}" type="presParOf" srcId="{3DDF0BD1-F2F8-43B9-AC26-697A945A36EB}" destId="{A9C1D606-A355-4A79-BF4B-97E6B83101B9}" srcOrd="0" destOrd="0" presId="urn:microsoft.com/office/officeart/2005/8/layout/process4"/>
    <dgm:cxn modelId="{CEC53F27-F477-4432-BEB0-87A7A2FE038D}" type="presParOf" srcId="{E41CE906-089E-4B75-9D22-18E64E23D0A6}" destId="{3913782D-38D6-43E9-8634-9601FB165517}" srcOrd="1" destOrd="0" presId="urn:microsoft.com/office/officeart/2005/8/layout/process4"/>
    <dgm:cxn modelId="{A42C52CF-ED81-4EA8-BB40-0C487C18BF71}" type="presParOf" srcId="{E41CE906-089E-4B75-9D22-18E64E23D0A6}" destId="{A8BD8927-72D8-48D5-BDE2-5FC6F874BD14}" srcOrd="2" destOrd="0" presId="urn:microsoft.com/office/officeart/2005/8/layout/process4"/>
    <dgm:cxn modelId="{10C222FB-7830-46DD-812A-558E12F5F75F}" type="presParOf" srcId="{A8BD8927-72D8-48D5-BDE2-5FC6F874BD14}" destId="{58FFBE98-13B8-4FA2-9B45-DFF913F005BC}" srcOrd="0" destOrd="0" presId="urn:microsoft.com/office/officeart/2005/8/layout/process4"/>
    <dgm:cxn modelId="{4DDC8ECA-F77B-4DF8-9060-6166FD1FA923}" type="presParOf" srcId="{E41CE906-089E-4B75-9D22-18E64E23D0A6}" destId="{4C89B32A-E162-4A1D-916F-45ABA834E661}" srcOrd="3" destOrd="0" presId="urn:microsoft.com/office/officeart/2005/8/layout/process4"/>
    <dgm:cxn modelId="{D4126F90-3F27-432C-A616-50891DD6F287}" type="presParOf" srcId="{E41CE906-089E-4B75-9D22-18E64E23D0A6}" destId="{6B5B6825-52D8-484F-BCEE-DC7ADE2239ED}" srcOrd="4" destOrd="0" presId="urn:microsoft.com/office/officeart/2005/8/layout/process4"/>
    <dgm:cxn modelId="{5F3074D6-D5B3-48C1-BEB6-FCDA3CBCAA52}" type="presParOf" srcId="{6B5B6825-52D8-484F-BCEE-DC7ADE2239ED}" destId="{9CB25B3B-13CA-429E-8CC4-57DACE92C53F}" srcOrd="0" destOrd="0" presId="urn:microsoft.com/office/officeart/2005/8/layout/process4"/>
    <dgm:cxn modelId="{C1D04160-54AA-42E5-9CD8-E99BEC56AB90}" type="presParOf" srcId="{E41CE906-089E-4B75-9D22-18E64E23D0A6}" destId="{9CBE7CDE-0380-48C6-B07C-12D3AD1C1C1A}" srcOrd="5" destOrd="0" presId="urn:microsoft.com/office/officeart/2005/8/layout/process4"/>
    <dgm:cxn modelId="{3B8362A2-2F6F-497E-B69E-CB1F30602845}" type="presParOf" srcId="{E41CE906-089E-4B75-9D22-18E64E23D0A6}" destId="{1B4836E5-9216-4A64-899E-C3D37CEC76BF}" srcOrd="6" destOrd="0" presId="urn:microsoft.com/office/officeart/2005/8/layout/process4"/>
    <dgm:cxn modelId="{EAC0BB3C-5007-4A42-8AAD-311E71FE4BA7}" type="presParOf" srcId="{1B4836E5-9216-4A64-899E-C3D37CEC76BF}" destId="{8B5AE275-3C83-4760-8205-985AAB895D41}"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E29F2E-E001-45D3-A1C7-350EDB674B62}">
      <dsp:nvSpPr>
        <dsp:cNvPr id="0" name=""/>
        <dsp:cNvSpPr/>
      </dsp:nvSpPr>
      <dsp:spPr>
        <a:xfrm rot="1812660">
          <a:off x="2511688" y="3238283"/>
          <a:ext cx="511712" cy="64248"/>
        </a:xfrm>
        <a:custGeom>
          <a:avLst/>
          <a:gdLst/>
          <a:ahLst/>
          <a:cxnLst/>
          <a:rect l="0" t="0" r="0" b="0"/>
          <a:pathLst>
            <a:path>
              <a:moveTo>
                <a:pt x="0" y="32124"/>
              </a:moveTo>
              <a:lnTo>
                <a:pt x="511712" y="321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1A28CE-11BF-44D1-825F-7FE7749ACB6A}">
      <dsp:nvSpPr>
        <dsp:cNvPr id="0" name=""/>
        <dsp:cNvSpPr/>
      </dsp:nvSpPr>
      <dsp:spPr>
        <a:xfrm rot="19787340">
          <a:off x="2511688" y="1697572"/>
          <a:ext cx="511712" cy="64248"/>
        </a:xfrm>
        <a:custGeom>
          <a:avLst/>
          <a:gdLst/>
          <a:ahLst/>
          <a:cxnLst/>
          <a:rect l="0" t="0" r="0" b="0"/>
          <a:pathLst>
            <a:path>
              <a:moveTo>
                <a:pt x="0" y="32124"/>
              </a:moveTo>
              <a:lnTo>
                <a:pt x="511712" y="321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807BBD-EB76-450D-9C91-D112AA9ED095}">
      <dsp:nvSpPr>
        <dsp:cNvPr id="0" name=""/>
        <dsp:cNvSpPr/>
      </dsp:nvSpPr>
      <dsp:spPr>
        <a:xfrm>
          <a:off x="195633" y="1288939"/>
          <a:ext cx="2497784" cy="2422225"/>
        </a:xfrm>
        <a:prstGeom prst="ellips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285CD8-A983-436D-B36D-2C5D82855F38}">
      <dsp:nvSpPr>
        <dsp:cNvPr id="0" name=""/>
        <dsp:cNvSpPr/>
      </dsp:nvSpPr>
      <dsp:spPr>
        <a:xfrm>
          <a:off x="2808532" y="-349272"/>
          <a:ext cx="2612931" cy="2588771"/>
        </a:xfrm>
        <a:prstGeom prst="ellipse">
          <a:avLst/>
        </a:prstGeom>
        <a:solidFill>
          <a:schemeClr val="accent1">
            <a:shade val="80000"/>
            <a:hueOff val="0"/>
            <a:satOff val="2744"/>
            <a:lumOff val="87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solidFill>
                <a:srgbClr val="FF0000"/>
              </a:solidFill>
            </a:rPr>
            <a:t>Subtitling</a:t>
          </a:r>
          <a:endParaRPr lang="en-GB" sz="3200" kern="1200" dirty="0">
            <a:solidFill>
              <a:srgbClr val="FF0000"/>
            </a:solidFill>
          </a:endParaRPr>
        </a:p>
      </dsp:txBody>
      <dsp:txXfrm>
        <a:off x="2808532" y="-349272"/>
        <a:ext cx="2612931" cy="2588771"/>
      </dsp:txXfrm>
    </dsp:sp>
    <dsp:sp modelId="{7F404A26-72E5-48FC-8868-375ACB591AAE}">
      <dsp:nvSpPr>
        <dsp:cNvPr id="0" name=""/>
        <dsp:cNvSpPr/>
      </dsp:nvSpPr>
      <dsp:spPr>
        <a:xfrm>
          <a:off x="2808532" y="2760605"/>
          <a:ext cx="2612931" cy="2588771"/>
        </a:xfrm>
        <a:prstGeom prst="ellipse">
          <a:avLst/>
        </a:prstGeom>
        <a:solidFill>
          <a:schemeClr val="accent1">
            <a:shade val="80000"/>
            <a:hueOff val="0"/>
            <a:satOff val="5488"/>
            <a:lumOff val="175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err="1" smtClean="0">
              <a:solidFill>
                <a:srgbClr val="FF0000"/>
              </a:solidFill>
            </a:rPr>
            <a:t>Revoicing</a:t>
          </a:r>
          <a:endParaRPr lang="en-GB" sz="3200" kern="1200" dirty="0">
            <a:solidFill>
              <a:srgbClr val="FF0000"/>
            </a:solidFill>
          </a:endParaRPr>
        </a:p>
      </dsp:txBody>
      <dsp:txXfrm>
        <a:off x="2808532" y="2760605"/>
        <a:ext cx="2612931" cy="258877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7AE120-94E2-40B9-839F-D00314D29860}">
      <dsp:nvSpPr>
        <dsp:cNvPr id="0" name=""/>
        <dsp:cNvSpPr/>
      </dsp:nvSpPr>
      <dsp:spPr>
        <a:xfrm>
          <a:off x="0" y="4144907"/>
          <a:ext cx="8219256" cy="679628"/>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GB" sz="2400" b="1" kern="1200" dirty="0" smtClean="0"/>
            <a:t>TV Channel / Cinema House</a:t>
          </a:r>
          <a:endParaRPr lang="ca-ES" sz="2400" b="1" kern="1200" dirty="0"/>
        </a:p>
      </dsp:txBody>
      <dsp:txXfrm>
        <a:off x="0" y="4144907"/>
        <a:ext cx="8219256" cy="679628"/>
      </dsp:txXfrm>
    </dsp:sp>
    <dsp:sp modelId="{8B5AE275-3C83-4760-8205-985AAB895D41}">
      <dsp:nvSpPr>
        <dsp:cNvPr id="0" name=""/>
        <dsp:cNvSpPr/>
      </dsp:nvSpPr>
      <dsp:spPr>
        <a:xfrm rot="10800000">
          <a:off x="0" y="3096343"/>
          <a:ext cx="8219256" cy="1045268"/>
        </a:xfrm>
        <a:prstGeom prst="upArrowCallout">
          <a:avLst/>
        </a:prstGeom>
        <a:solidFill>
          <a:schemeClr val="tx2">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GB" sz="2400" b="1" kern="1200" dirty="0" smtClean="0">
              <a:solidFill>
                <a:schemeClr val="accent2">
                  <a:lumMod val="40000"/>
                  <a:lumOff val="60000"/>
                </a:schemeClr>
              </a:solidFill>
            </a:rPr>
            <a:t>Dubbing Studio </a:t>
          </a:r>
          <a:r>
            <a:rPr lang="en-GB" sz="2400" b="1" kern="1200" dirty="0" smtClean="0"/>
            <a:t>(Casting and Production)  </a:t>
          </a:r>
          <a:endParaRPr lang="en-GB" sz="2400" b="1" u="sng" kern="1200" dirty="0"/>
        </a:p>
      </dsp:txBody>
      <dsp:txXfrm rot="10800000">
        <a:off x="0" y="3096343"/>
        <a:ext cx="8219256" cy="1045268"/>
      </dsp:txXfrm>
    </dsp:sp>
    <dsp:sp modelId="{18C4287F-2102-4DDD-ACED-E537EC17ABF3}">
      <dsp:nvSpPr>
        <dsp:cNvPr id="0" name=""/>
        <dsp:cNvSpPr/>
      </dsp:nvSpPr>
      <dsp:spPr>
        <a:xfrm rot="10800000">
          <a:off x="0" y="2072453"/>
          <a:ext cx="8219256" cy="1045268"/>
        </a:xfrm>
        <a:prstGeom prst="upArrowCallou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GB" sz="2400" b="1" kern="1200" dirty="0" smtClean="0"/>
            <a:t>TV Channel / Exhibitor</a:t>
          </a:r>
          <a:endParaRPr lang="en-GB" sz="2400" b="1" kern="1200" dirty="0"/>
        </a:p>
      </dsp:txBody>
      <dsp:txXfrm rot="10800000">
        <a:off x="0" y="2072453"/>
        <a:ext cx="8219256" cy="1045268"/>
      </dsp:txXfrm>
    </dsp:sp>
    <dsp:sp modelId="{67A010AF-03AE-4616-9B20-98D59831637D}">
      <dsp:nvSpPr>
        <dsp:cNvPr id="0" name=""/>
        <dsp:cNvSpPr/>
      </dsp:nvSpPr>
      <dsp:spPr>
        <a:xfrm rot="10800000">
          <a:off x="0" y="1037380"/>
          <a:ext cx="8219256" cy="1045268"/>
        </a:xfrm>
        <a:prstGeom prst="upArrowCallou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GB" sz="2400" b="1" kern="1200" dirty="0" smtClean="0"/>
            <a:t>(International Agents</a:t>
          </a:r>
          <a:r>
            <a:rPr lang="en-GB" sz="2400" b="1" kern="1200" dirty="0" smtClean="0">
              <a:sym typeface="Wingdings"/>
            </a:rPr>
            <a:t></a:t>
          </a:r>
          <a:r>
            <a:rPr lang="en-GB" sz="2400" b="1" kern="1200" dirty="0" smtClean="0"/>
            <a:t>) Distributor </a:t>
          </a:r>
          <a:endParaRPr lang="en-GB" sz="2400" b="1" kern="1200" dirty="0"/>
        </a:p>
      </dsp:txBody>
      <dsp:txXfrm rot="10800000">
        <a:off x="0" y="1037380"/>
        <a:ext cx="8219256" cy="1045268"/>
      </dsp:txXfrm>
    </dsp:sp>
    <dsp:sp modelId="{D06ECD04-E844-400E-8DEA-D9FF0E99A59A}">
      <dsp:nvSpPr>
        <dsp:cNvPr id="0" name=""/>
        <dsp:cNvSpPr/>
      </dsp:nvSpPr>
      <dsp:spPr>
        <a:xfrm rot="10800000">
          <a:off x="0" y="2306"/>
          <a:ext cx="8219256" cy="1045268"/>
        </a:xfrm>
        <a:prstGeom prst="upArrowCallou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GB" sz="2400" b="1" kern="1200" dirty="0" smtClean="0"/>
            <a:t>Producer  </a:t>
          </a:r>
          <a:endParaRPr lang="en-GB" sz="2400" b="1" kern="1200" dirty="0"/>
        </a:p>
      </dsp:txBody>
      <dsp:txXfrm rot="10800000">
        <a:off x="0" y="2306"/>
        <a:ext cx="8219256" cy="104526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C1D606-A355-4A79-BF4B-97E6B83101B9}">
      <dsp:nvSpPr>
        <dsp:cNvPr id="0" name=""/>
        <dsp:cNvSpPr/>
      </dsp:nvSpPr>
      <dsp:spPr>
        <a:xfrm>
          <a:off x="0" y="3130294"/>
          <a:ext cx="8219256" cy="684831"/>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GB" sz="2400" b="1" kern="1200" dirty="0" smtClean="0"/>
            <a:t>Dubbing Studio (Dubbing actors, director, etc. )  </a:t>
          </a:r>
          <a:endParaRPr lang="en-GB" sz="2400" b="1" kern="1200" dirty="0"/>
        </a:p>
      </dsp:txBody>
      <dsp:txXfrm>
        <a:off x="0" y="3130294"/>
        <a:ext cx="8219256" cy="684831"/>
      </dsp:txXfrm>
    </dsp:sp>
    <dsp:sp modelId="{58FFBE98-13B8-4FA2-9B45-DFF913F005BC}">
      <dsp:nvSpPr>
        <dsp:cNvPr id="0" name=""/>
        <dsp:cNvSpPr/>
      </dsp:nvSpPr>
      <dsp:spPr>
        <a:xfrm rot="10800000">
          <a:off x="0" y="2087295"/>
          <a:ext cx="8219256" cy="1053271"/>
        </a:xfrm>
        <a:prstGeom prst="upArrowCallou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GB" sz="2400" b="1" kern="1200" dirty="0" smtClean="0"/>
            <a:t>Dialogue Writer/ Adapter (</a:t>
          </a:r>
          <a:r>
            <a:rPr lang="en-GB" sz="2400" b="1" kern="1200" dirty="0" smtClean="0">
              <a:hlinkClick xmlns:r="http://schemas.openxmlformats.org/officeDocument/2006/relationships" r:id="rId1" action="ppaction://hlinkfile"/>
            </a:rPr>
            <a:t>Synchronised translation</a:t>
          </a:r>
          <a:r>
            <a:rPr lang="en-GB" sz="2400" b="1" kern="1200" dirty="0" smtClean="0"/>
            <a:t>)</a:t>
          </a:r>
        </a:p>
      </dsp:txBody>
      <dsp:txXfrm rot="10800000">
        <a:off x="0" y="2087295"/>
        <a:ext cx="8219256" cy="1053271"/>
      </dsp:txXfrm>
    </dsp:sp>
    <dsp:sp modelId="{9CB25B3B-13CA-429E-8CC4-57DACE92C53F}">
      <dsp:nvSpPr>
        <dsp:cNvPr id="0" name=""/>
        <dsp:cNvSpPr/>
      </dsp:nvSpPr>
      <dsp:spPr>
        <a:xfrm rot="10800000">
          <a:off x="0" y="1044296"/>
          <a:ext cx="8219256" cy="1053271"/>
        </a:xfrm>
        <a:prstGeom prst="upArrowCallou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GB" sz="2400" b="1" u="none" kern="1200" dirty="0" smtClean="0"/>
            <a:t>Translator (</a:t>
          </a:r>
          <a:r>
            <a:rPr lang="en-GB" sz="2400" b="1" u="none" kern="1200" dirty="0" smtClean="0">
              <a:hlinkClick xmlns:r="http://schemas.openxmlformats.org/officeDocument/2006/relationships" r:id="rId2" action="ppaction://hlinkfile"/>
            </a:rPr>
            <a:t>Rough translation</a:t>
          </a:r>
          <a:r>
            <a:rPr lang="en-GB" sz="2400" b="1" u="none" kern="1200" dirty="0" smtClean="0"/>
            <a:t>) </a:t>
          </a:r>
          <a:endParaRPr lang="en-GB" sz="2400" b="1" u="none" kern="1200" dirty="0"/>
        </a:p>
      </dsp:txBody>
      <dsp:txXfrm rot="10800000">
        <a:off x="0" y="1044296"/>
        <a:ext cx="8219256" cy="1053271"/>
      </dsp:txXfrm>
    </dsp:sp>
    <dsp:sp modelId="{8B5AE275-3C83-4760-8205-985AAB895D41}">
      <dsp:nvSpPr>
        <dsp:cNvPr id="0" name=""/>
        <dsp:cNvSpPr/>
      </dsp:nvSpPr>
      <dsp:spPr>
        <a:xfrm rot="10800000">
          <a:off x="0" y="1297"/>
          <a:ext cx="8219256" cy="1053271"/>
        </a:xfrm>
        <a:prstGeom prst="upArrowCallou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GB" sz="2400" b="1" kern="1200" dirty="0" smtClean="0"/>
            <a:t>Dubbing Studio (Casting and Production)  </a:t>
          </a:r>
          <a:endParaRPr lang="en-GB" sz="2400" b="1" u="sng" kern="1200" dirty="0"/>
        </a:p>
      </dsp:txBody>
      <dsp:txXfrm rot="10800000">
        <a:off x="0" y="1297"/>
        <a:ext cx="8219256" cy="105327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cs typeface="+mn-cs"/>
              </a:defRPr>
            </a:lvl1pPr>
          </a:lstStyle>
          <a:p>
            <a:pPr>
              <a:defRPr/>
            </a:pPr>
            <a:endParaRPr lang="es-ES"/>
          </a:p>
        </p:txBody>
      </p:sp>
      <p:sp>
        <p:nvSpPr>
          <p:cNvPr id="4608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cs typeface="+mn-cs"/>
              </a:defRPr>
            </a:lvl1pPr>
          </a:lstStyle>
          <a:p>
            <a:pPr>
              <a:defRPr/>
            </a:pPr>
            <a:endParaRPr lang="es-ES"/>
          </a:p>
        </p:txBody>
      </p:sp>
      <p:sp>
        <p:nvSpPr>
          <p:cNvPr id="4608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608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cs typeface="+mn-cs"/>
              </a:defRPr>
            </a:lvl1pPr>
          </a:lstStyle>
          <a:p>
            <a:pPr>
              <a:defRPr/>
            </a:pPr>
            <a:endParaRPr lang="es-ES"/>
          </a:p>
        </p:txBody>
      </p:sp>
      <p:sp>
        <p:nvSpPr>
          <p:cNvPr id="4608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cs typeface="+mn-cs"/>
              </a:defRPr>
            </a:lvl1pPr>
          </a:lstStyle>
          <a:p>
            <a:pPr>
              <a:defRPr/>
            </a:pPr>
            <a:fld id="{D0079991-C77D-48FE-97BB-0D29A7588DAA}" type="slidenum">
              <a:rPr lang="es-ES"/>
              <a:pPr>
                <a:defRPr/>
              </a:pPr>
              <a:t>‹Nº›</a:t>
            </a:fld>
            <a:endParaRPr lang="es-ES"/>
          </a:p>
        </p:txBody>
      </p:sp>
    </p:spTree>
    <p:extLst>
      <p:ext uri="{BB962C8B-B14F-4D97-AF65-F5344CB8AC3E}">
        <p14:creationId xmlns="" xmlns:p14="http://schemas.microsoft.com/office/powerpoint/2010/main" val="2599492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a:ln/>
        </p:spPr>
      </p:sp>
      <p:sp>
        <p:nvSpPr>
          <p:cNvPr id="54275" name="2 Marcador de notas"/>
          <p:cNvSpPr>
            <a:spLocks noGrp="1"/>
          </p:cNvSpPr>
          <p:nvPr>
            <p:ph type="body" idx="1"/>
          </p:nvPr>
        </p:nvSpPr>
        <p:spPr>
          <a:noFill/>
          <a:ln/>
        </p:spPr>
        <p:txBody>
          <a:bodyPr/>
          <a:lstStyle/>
          <a:p>
            <a:r>
              <a:rPr lang="en-US" smtClean="0"/>
              <a:t>Language transfer of AV texts: there are two main approaches</a:t>
            </a:r>
          </a:p>
        </p:txBody>
      </p:sp>
      <p:sp>
        <p:nvSpPr>
          <p:cNvPr id="54276" name="3 Marcador de número de diapositiva"/>
          <p:cNvSpPr>
            <a:spLocks noGrp="1"/>
          </p:cNvSpPr>
          <p:nvPr>
            <p:ph type="sldNum" sz="quarter" idx="5"/>
          </p:nvPr>
        </p:nvSpPr>
        <p:spPr>
          <a:noFill/>
        </p:spPr>
        <p:txBody>
          <a:bodyPr/>
          <a:lstStyle/>
          <a:p>
            <a:fld id="{7C5CAB0D-4EC1-4206-B98E-2A05105F8658}" type="slidenum">
              <a:rPr lang="es-ES" smtClean="0"/>
              <a:pPr/>
              <a:t>2</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5222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6D60FF-59DE-4D6B-8C53-BDCA116636F9}" type="slidenum">
              <a:rPr lang="es-ES"/>
              <a:pPr eaLnBrk="1" hangingPunct="1"/>
              <a:t>5</a:t>
            </a:fld>
            <a:endParaRPr lang="es-ES"/>
          </a:p>
        </p:txBody>
      </p:sp>
    </p:spTree>
    <p:extLst>
      <p:ext uri="{BB962C8B-B14F-4D97-AF65-F5344CB8AC3E}">
        <p14:creationId xmlns="" xmlns:p14="http://schemas.microsoft.com/office/powerpoint/2010/main" val="2273781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3251"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ca-ES" smtClean="0">
                <a:latin typeface="Arial" panose="020B0604020202020204" pitchFamily="34" charset="0"/>
              </a:rPr>
              <a:t>No es una cuestión blanca o negra. Todos subtitulan un poco, y los de voice-over diblan y subttiulan también. En Asia los programas están doblados y subtitulados a la vez en muchos países y regiones, en la misma o diferente lengua. Dependiendo del dispositivo también varía la modalidad. Los USA sólo doblan para exportar (doblan a otras lenguas).</a:t>
            </a:r>
            <a:endParaRPr lang="es-ES" smtClean="0">
              <a:latin typeface="Arial" panose="020B0604020202020204" pitchFamily="34" charset="0"/>
            </a:endParaRPr>
          </a:p>
        </p:txBody>
      </p:sp>
      <p:sp>
        <p:nvSpPr>
          <p:cNvPr id="53252"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A2EDC2-2C2A-4B58-AEB9-E5AF270B315E}" type="slidenum">
              <a:rPr lang="es-ES"/>
              <a:pPr eaLnBrk="1" hangingPunct="1"/>
              <a:t>8</a:t>
            </a:fld>
            <a:endParaRPr lang="es-ES"/>
          </a:p>
        </p:txBody>
      </p:sp>
    </p:spTree>
    <p:extLst>
      <p:ext uri="{BB962C8B-B14F-4D97-AF65-F5344CB8AC3E}">
        <p14:creationId xmlns="" xmlns:p14="http://schemas.microsoft.com/office/powerpoint/2010/main" val="3925062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56324"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796489-AA96-4830-BA9E-FF8C6A336A16}" type="slidenum">
              <a:rPr lang="es-ES"/>
              <a:pPr eaLnBrk="1" hangingPunct="1"/>
              <a:t>9</a:t>
            </a:fld>
            <a:endParaRPr lang="es-ES"/>
          </a:p>
        </p:txBody>
      </p:sp>
    </p:spTree>
    <p:extLst>
      <p:ext uri="{BB962C8B-B14F-4D97-AF65-F5344CB8AC3E}">
        <p14:creationId xmlns="" xmlns:p14="http://schemas.microsoft.com/office/powerpoint/2010/main" val="3581204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59396"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E75051-25DE-4C9E-B403-69A325D4BCC4}" type="slidenum">
              <a:rPr lang="es-ES"/>
              <a:pPr eaLnBrk="1" hangingPunct="1"/>
              <a:t>13</a:t>
            </a:fld>
            <a:endParaRPr lang="es-ES"/>
          </a:p>
        </p:txBody>
      </p:sp>
    </p:spTree>
    <p:extLst>
      <p:ext uri="{BB962C8B-B14F-4D97-AF65-F5344CB8AC3E}">
        <p14:creationId xmlns="" xmlns:p14="http://schemas.microsoft.com/office/powerpoint/2010/main" val="251551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0419"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60420"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5ED60C-0CE6-40CA-A2A2-66F7CC2C744C}" type="slidenum">
              <a:rPr lang="es-ES"/>
              <a:pPr eaLnBrk="1" hangingPunct="1"/>
              <a:t>14</a:t>
            </a:fld>
            <a:endParaRPr lang="es-ES"/>
          </a:p>
        </p:txBody>
      </p:sp>
    </p:spTree>
    <p:extLst>
      <p:ext uri="{BB962C8B-B14F-4D97-AF65-F5344CB8AC3E}">
        <p14:creationId xmlns="" xmlns:p14="http://schemas.microsoft.com/office/powerpoint/2010/main" val="1618317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43"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61444"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EE11D3-8122-41AA-A283-81DD59984421}" type="slidenum">
              <a:rPr lang="es-ES"/>
              <a:pPr eaLnBrk="1" hangingPunct="1"/>
              <a:t>15</a:t>
            </a:fld>
            <a:endParaRPr lang="es-ES"/>
          </a:p>
        </p:txBody>
      </p:sp>
    </p:spTree>
    <p:extLst>
      <p:ext uri="{BB962C8B-B14F-4D97-AF65-F5344CB8AC3E}">
        <p14:creationId xmlns="" xmlns:p14="http://schemas.microsoft.com/office/powerpoint/2010/main" val="3844060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4EB12D98-C3F9-4996-8D46-5540102209B4}" type="slidenum">
              <a:rPr lang="es-ES" smtClean="0"/>
              <a:pPr>
                <a:defRPr/>
              </a:pPr>
              <a:t>22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s-ES" sz="2400">
                <a:latin typeface="Times New Roman" pitchFamily="18" charset="0"/>
                <a:cs typeface="+mn-cs"/>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s-ES" sz="2400">
                  <a:latin typeface="Times New Roman" pitchFamily="18" charset="0"/>
                  <a:cs typeface="+mn-cs"/>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s-ES" sz="2400">
                  <a:latin typeface="Times New Roman" pitchFamily="18" charset="0"/>
                  <a:cs typeface="+mn-cs"/>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s-ES">
                  <a:cs typeface="+mn-cs"/>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s-ES" sz="2400">
                  <a:latin typeface="Times New Roman" pitchFamily="18" charset="0"/>
                  <a:cs typeface="+mn-cs"/>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s-ES">
                  <a:cs typeface="+mn-cs"/>
                </a:endParaRPr>
              </a:p>
            </p:txBody>
          </p:sp>
        </p:grpSp>
      </p:grpSp>
      <p:sp>
        <p:nvSpPr>
          <p:cNvPr id="5131" name="Rectangle 11"/>
          <p:cNvSpPr>
            <a:spLocks noGrp="1" noChangeArrowheads="1"/>
          </p:cNvSpPr>
          <p:nvPr>
            <p:ph type="ctrTitle"/>
          </p:nvPr>
        </p:nvSpPr>
        <p:spPr>
          <a:xfrm>
            <a:off x="2057400" y="1143000"/>
            <a:ext cx="6629400" cy="2209800"/>
          </a:xfrm>
        </p:spPr>
        <p:txBody>
          <a:bodyPr/>
          <a:lstStyle>
            <a:lvl1pPr>
              <a:defRPr sz="4800"/>
            </a:lvl1pPr>
          </a:lstStyle>
          <a:p>
            <a:r>
              <a:rPr lang="ca-ES"/>
              <a:t>Haga clic para cambiar el estilo de título	</a:t>
            </a:r>
          </a:p>
        </p:txBody>
      </p:sp>
      <p:sp>
        <p:nvSpPr>
          <p:cNvPr id="51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ca-ES"/>
              <a:t>Haga clic para modificar el estilo de subtítulo del patrón</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ca-ES"/>
          </a:p>
        </p:txBody>
      </p:sp>
      <p:sp>
        <p:nvSpPr>
          <p:cNvPr id="14" name="Rectangle 14"/>
          <p:cNvSpPr>
            <a:spLocks noGrp="1" noChangeArrowheads="1"/>
          </p:cNvSpPr>
          <p:nvPr>
            <p:ph type="ftr" sz="quarter" idx="11"/>
          </p:nvPr>
        </p:nvSpPr>
        <p:spPr>
          <a:xfrm>
            <a:off x="3354388" y="6248400"/>
            <a:ext cx="2895600" cy="457200"/>
          </a:xfrm>
        </p:spPr>
        <p:txBody>
          <a:bodyPr/>
          <a:lstStyle>
            <a:lvl1pPr>
              <a:defRPr smtClean="0"/>
            </a:lvl1pPr>
          </a:lstStyle>
          <a:p>
            <a:pPr>
              <a:defRPr/>
            </a:pPr>
            <a:r>
              <a:rPr lang="it-IT"/>
              <a:t>Prof. Frederic Chaume. Universitat Jaume I - Imperial College London</a:t>
            </a:r>
            <a:endParaRPr lang="ca-ES"/>
          </a:p>
        </p:txBody>
      </p:sp>
      <p:sp>
        <p:nvSpPr>
          <p:cNvPr id="15" name="Rectangle 15"/>
          <p:cNvSpPr>
            <a:spLocks noGrp="1" noChangeArrowheads="1"/>
          </p:cNvSpPr>
          <p:nvPr>
            <p:ph type="sldNum" sz="quarter" idx="12"/>
          </p:nvPr>
        </p:nvSpPr>
        <p:spPr/>
        <p:txBody>
          <a:bodyPr/>
          <a:lstStyle>
            <a:lvl1pPr>
              <a:defRPr/>
            </a:lvl1pPr>
          </a:lstStyle>
          <a:p>
            <a:pPr>
              <a:defRPr/>
            </a:pPr>
            <a:fld id="{2487F860-AB14-452C-B225-DF27DF067A9D}" type="slidenum">
              <a:rPr lang="ca-ES"/>
              <a:pPr>
                <a:defRPr/>
              </a:pPr>
              <a:t>‹Nº›</a:t>
            </a:fld>
            <a:endParaRPr lang="ca-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9"/>
          <p:cNvSpPr>
            <a:spLocks noGrp="1" noChangeArrowheads="1"/>
          </p:cNvSpPr>
          <p:nvPr>
            <p:ph type="dt" sz="half" idx="10"/>
          </p:nvPr>
        </p:nvSpPr>
        <p:spPr>
          <a:ln/>
        </p:spPr>
        <p:txBody>
          <a:bodyPr/>
          <a:lstStyle>
            <a:lvl1pPr>
              <a:defRPr/>
            </a:lvl1pPr>
          </a:lstStyle>
          <a:p>
            <a:pPr>
              <a:defRPr/>
            </a:pPr>
            <a:endParaRPr lang="ca-ES"/>
          </a:p>
        </p:txBody>
      </p:sp>
      <p:sp>
        <p:nvSpPr>
          <p:cNvPr id="5"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6" name="Rectangle 11"/>
          <p:cNvSpPr>
            <a:spLocks noGrp="1" noChangeArrowheads="1"/>
          </p:cNvSpPr>
          <p:nvPr>
            <p:ph type="sldNum" sz="quarter" idx="12"/>
          </p:nvPr>
        </p:nvSpPr>
        <p:spPr>
          <a:ln/>
        </p:spPr>
        <p:txBody>
          <a:bodyPr/>
          <a:lstStyle>
            <a:lvl1pPr>
              <a:defRPr/>
            </a:lvl1pPr>
          </a:lstStyle>
          <a:p>
            <a:pPr>
              <a:defRPr/>
            </a:pPr>
            <a:fld id="{532478EA-1E7F-4BA8-8FE9-353658469A36}" type="slidenum">
              <a:rPr lang="ca-ES"/>
              <a:pPr>
                <a:defRPr/>
              </a:pPr>
              <a:t>‹Nº›</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277813"/>
            <a:ext cx="19431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277813"/>
            <a:ext cx="56769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9"/>
          <p:cNvSpPr>
            <a:spLocks noGrp="1" noChangeArrowheads="1"/>
          </p:cNvSpPr>
          <p:nvPr>
            <p:ph type="dt" sz="half" idx="10"/>
          </p:nvPr>
        </p:nvSpPr>
        <p:spPr>
          <a:ln/>
        </p:spPr>
        <p:txBody>
          <a:bodyPr/>
          <a:lstStyle>
            <a:lvl1pPr>
              <a:defRPr/>
            </a:lvl1pPr>
          </a:lstStyle>
          <a:p>
            <a:pPr>
              <a:defRPr/>
            </a:pPr>
            <a:endParaRPr lang="ca-ES"/>
          </a:p>
        </p:txBody>
      </p:sp>
      <p:sp>
        <p:nvSpPr>
          <p:cNvPr id="5"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6" name="Rectangle 11"/>
          <p:cNvSpPr>
            <a:spLocks noGrp="1" noChangeArrowheads="1"/>
          </p:cNvSpPr>
          <p:nvPr>
            <p:ph type="sldNum" sz="quarter" idx="12"/>
          </p:nvPr>
        </p:nvSpPr>
        <p:spPr>
          <a:ln/>
        </p:spPr>
        <p:txBody>
          <a:bodyPr/>
          <a:lstStyle>
            <a:lvl1pPr>
              <a:defRPr/>
            </a:lvl1pPr>
          </a:lstStyle>
          <a:p>
            <a:pPr>
              <a:defRPr/>
            </a:pPr>
            <a:fld id="{FE3F4329-0A67-4B85-91C7-8E797D73619C}" type="slidenum">
              <a:rPr lang="ca-ES"/>
              <a:pPr>
                <a:defRPr/>
              </a:pPr>
              <a:t>‹Nº›</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9"/>
          <p:cNvSpPr>
            <a:spLocks noGrp="1" noChangeArrowheads="1"/>
          </p:cNvSpPr>
          <p:nvPr>
            <p:ph type="dt" sz="half" idx="10"/>
          </p:nvPr>
        </p:nvSpPr>
        <p:spPr>
          <a:ln/>
        </p:spPr>
        <p:txBody>
          <a:bodyPr/>
          <a:lstStyle>
            <a:lvl1pPr>
              <a:defRPr/>
            </a:lvl1pPr>
          </a:lstStyle>
          <a:p>
            <a:pPr>
              <a:defRPr/>
            </a:pPr>
            <a:endParaRPr lang="ca-ES"/>
          </a:p>
        </p:txBody>
      </p:sp>
      <p:sp>
        <p:nvSpPr>
          <p:cNvPr id="5"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6" name="Rectangle 11"/>
          <p:cNvSpPr>
            <a:spLocks noGrp="1" noChangeArrowheads="1"/>
          </p:cNvSpPr>
          <p:nvPr>
            <p:ph type="sldNum" sz="quarter" idx="12"/>
          </p:nvPr>
        </p:nvSpPr>
        <p:spPr>
          <a:ln/>
        </p:spPr>
        <p:txBody>
          <a:bodyPr/>
          <a:lstStyle>
            <a:lvl1pPr>
              <a:defRPr/>
            </a:lvl1pPr>
          </a:lstStyle>
          <a:p>
            <a:pPr>
              <a:defRPr/>
            </a:pPr>
            <a:fld id="{4A078381-7D6A-4BDF-A2B5-8EB6E9B6DF26}" type="slidenum">
              <a:rPr lang="ca-ES"/>
              <a:pPr>
                <a:defRPr/>
              </a:pPr>
              <a:t>‹Nº›</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9"/>
          <p:cNvSpPr>
            <a:spLocks noGrp="1" noChangeArrowheads="1"/>
          </p:cNvSpPr>
          <p:nvPr>
            <p:ph type="dt" sz="half" idx="10"/>
          </p:nvPr>
        </p:nvSpPr>
        <p:spPr>
          <a:ln/>
        </p:spPr>
        <p:txBody>
          <a:bodyPr/>
          <a:lstStyle>
            <a:lvl1pPr>
              <a:defRPr/>
            </a:lvl1pPr>
          </a:lstStyle>
          <a:p>
            <a:pPr>
              <a:defRPr/>
            </a:pPr>
            <a:endParaRPr lang="ca-ES"/>
          </a:p>
        </p:txBody>
      </p:sp>
      <p:sp>
        <p:nvSpPr>
          <p:cNvPr id="5"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6" name="Rectangle 11"/>
          <p:cNvSpPr>
            <a:spLocks noGrp="1" noChangeArrowheads="1"/>
          </p:cNvSpPr>
          <p:nvPr>
            <p:ph type="sldNum" sz="quarter" idx="12"/>
          </p:nvPr>
        </p:nvSpPr>
        <p:spPr>
          <a:ln/>
        </p:spPr>
        <p:txBody>
          <a:bodyPr/>
          <a:lstStyle>
            <a:lvl1pPr>
              <a:defRPr/>
            </a:lvl1pPr>
          </a:lstStyle>
          <a:p>
            <a:pPr>
              <a:defRPr/>
            </a:pPr>
            <a:fld id="{EA7869DA-2F13-443D-8800-E5155D6FC29E}" type="slidenum">
              <a:rPr lang="ca-ES"/>
              <a:pPr>
                <a:defRPr/>
              </a:pPr>
              <a:t>‹Nº›</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9"/>
          <p:cNvSpPr>
            <a:spLocks noGrp="1" noChangeArrowheads="1"/>
          </p:cNvSpPr>
          <p:nvPr>
            <p:ph type="dt" sz="half" idx="10"/>
          </p:nvPr>
        </p:nvSpPr>
        <p:spPr>
          <a:ln/>
        </p:spPr>
        <p:txBody>
          <a:bodyPr/>
          <a:lstStyle>
            <a:lvl1pPr>
              <a:defRPr/>
            </a:lvl1pPr>
          </a:lstStyle>
          <a:p>
            <a:pPr>
              <a:defRPr/>
            </a:pPr>
            <a:endParaRPr lang="ca-ES"/>
          </a:p>
        </p:txBody>
      </p:sp>
      <p:sp>
        <p:nvSpPr>
          <p:cNvPr id="6"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7" name="Rectangle 11"/>
          <p:cNvSpPr>
            <a:spLocks noGrp="1" noChangeArrowheads="1"/>
          </p:cNvSpPr>
          <p:nvPr>
            <p:ph type="sldNum" sz="quarter" idx="12"/>
          </p:nvPr>
        </p:nvSpPr>
        <p:spPr>
          <a:ln/>
        </p:spPr>
        <p:txBody>
          <a:bodyPr/>
          <a:lstStyle>
            <a:lvl1pPr>
              <a:defRPr/>
            </a:lvl1pPr>
          </a:lstStyle>
          <a:p>
            <a:pPr>
              <a:defRPr/>
            </a:pPr>
            <a:fld id="{E123ED4D-F5EA-40B5-AC52-0B09F91648DC}" type="slidenum">
              <a:rPr lang="ca-ES"/>
              <a:pPr>
                <a:defRPr/>
              </a:pPr>
              <a:t>‹Nº›</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9"/>
          <p:cNvSpPr>
            <a:spLocks noGrp="1" noChangeArrowheads="1"/>
          </p:cNvSpPr>
          <p:nvPr>
            <p:ph type="dt" sz="half" idx="10"/>
          </p:nvPr>
        </p:nvSpPr>
        <p:spPr>
          <a:ln/>
        </p:spPr>
        <p:txBody>
          <a:bodyPr/>
          <a:lstStyle>
            <a:lvl1pPr>
              <a:defRPr/>
            </a:lvl1pPr>
          </a:lstStyle>
          <a:p>
            <a:pPr>
              <a:defRPr/>
            </a:pPr>
            <a:endParaRPr lang="ca-ES"/>
          </a:p>
        </p:txBody>
      </p:sp>
      <p:sp>
        <p:nvSpPr>
          <p:cNvPr id="8"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9" name="Rectangle 11"/>
          <p:cNvSpPr>
            <a:spLocks noGrp="1" noChangeArrowheads="1"/>
          </p:cNvSpPr>
          <p:nvPr>
            <p:ph type="sldNum" sz="quarter" idx="12"/>
          </p:nvPr>
        </p:nvSpPr>
        <p:spPr>
          <a:ln/>
        </p:spPr>
        <p:txBody>
          <a:bodyPr/>
          <a:lstStyle>
            <a:lvl1pPr>
              <a:defRPr/>
            </a:lvl1pPr>
          </a:lstStyle>
          <a:p>
            <a:pPr>
              <a:defRPr/>
            </a:pPr>
            <a:fld id="{A21F17B2-FCCD-450E-9731-E13AB0117000}" type="slidenum">
              <a:rPr lang="ca-ES"/>
              <a:pPr>
                <a:defRPr/>
              </a:pPr>
              <a:t>‹Nº›</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9"/>
          <p:cNvSpPr>
            <a:spLocks noGrp="1" noChangeArrowheads="1"/>
          </p:cNvSpPr>
          <p:nvPr>
            <p:ph type="dt" sz="half" idx="10"/>
          </p:nvPr>
        </p:nvSpPr>
        <p:spPr>
          <a:ln/>
        </p:spPr>
        <p:txBody>
          <a:bodyPr/>
          <a:lstStyle>
            <a:lvl1pPr>
              <a:defRPr/>
            </a:lvl1pPr>
          </a:lstStyle>
          <a:p>
            <a:pPr>
              <a:defRPr/>
            </a:pPr>
            <a:endParaRPr lang="ca-ES"/>
          </a:p>
        </p:txBody>
      </p:sp>
      <p:sp>
        <p:nvSpPr>
          <p:cNvPr id="4"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5" name="Rectangle 11"/>
          <p:cNvSpPr>
            <a:spLocks noGrp="1" noChangeArrowheads="1"/>
          </p:cNvSpPr>
          <p:nvPr>
            <p:ph type="sldNum" sz="quarter" idx="12"/>
          </p:nvPr>
        </p:nvSpPr>
        <p:spPr>
          <a:ln/>
        </p:spPr>
        <p:txBody>
          <a:bodyPr/>
          <a:lstStyle>
            <a:lvl1pPr>
              <a:defRPr/>
            </a:lvl1pPr>
          </a:lstStyle>
          <a:p>
            <a:pPr>
              <a:defRPr/>
            </a:pPr>
            <a:fld id="{29D07B68-ED07-4D4A-A5A3-B1ABAED92AC7}" type="slidenum">
              <a:rPr lang="ca-ES"/>
              <a:pPr>
                <a:defRPr/>
              </a:pPr>
              <a:t>‹Nº›</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ca-ES"/>
          </a:p>
        </p:txBody>
      </p:sp>
      <p:sp>
        <p:nvSpPr>
          <p:cNvPr id="3"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4" name="Rectangle 11"/>
          <p:cNvSpPr>
            <a:spLocks noGrp="1" noChangeArrowheads="1"/>
          </p:cNvSpPr>
          <p:nvPr>
            <p:ph type="sldNum" sz="quarter" idx="12"/>
          </p:nvPr>
        </p:nvSpPr>
        <p:spPr>
          <a:ln/>
        </p:spPr>
        <p:txBody>
          <a:bodyPr/>
          <a:lstStyle>
            <a:lvl1pPr>
              <a:defRPr/>
            </a:lvl1pPr>
          </a:lstStyle>
          <a:p>
            <a:pPr>
              <a:defRPr/>
            </a:pPr>
            <a:fld id="{74A81B1E-2342-4665-9852-713ECA193D2B}" type="slidenum">
              <a:rPr lang="ca-ES"/>
              <a:pPr>
                <a:defRPr/>
              </a:pPr>
              <a:t>‹Nº›</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9"/>
          <p:cNvSpPr>
            <a:spLocks noGrp="1" noChangeArrowheads="1"/>
          </p:cNvSpPr>
          <p:nvPr>
            <p:ph type="dt" sz="half" idx="10"/>
          </p:nvPr>
        </p:nvSpPr>
        <p:spPr>
          <a:ln/>
        </p:spPr>
        <p:txBody>
          <a:bodyPr/>
          <a:lstStyle>
            <a:lvl1pPr>
              <a:defRPr/>
            </a:lvl1pPr>
          </a:lstStyle>
          <a:p>
            <a:pPr>
              <a:defRPr/>
            </a:pPr>
            <a:endParaRPr lang="ca-ES"/>
          </a:p>
        </p:txBody>
      </p:sp>
      <p:sp>
        <p:nvSpPr>
          <p:cNvPr id="6"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7" name="Rectangle 11"/>
          <p:cNvSpPr>
            <a:spLocks noGrp="1" noChangeArrowheads="1"/>
          </p:cNvSpPr>
          <p:nvPr>
            <p:ph type="sldNum" sz="quarter" idx="12"/>
          </p:nvPr>
        </p:nvSpPr>
        <p:spPr>
          <a:ln/>
        </p:spPr>
        <p:txBody>
          <a:bodyPr/>
          <a:lstStyle>
            <a:lvl1pPr>
              <a:defRPr/>
            </a:lvl1pPr>
          </a:lstStyle>
          <a:p>
            <a:pPr>
              <a:defRPr/>
            </a:pPr>
            <a:fld id="{B145B955-6406-44D9-9430-92514F2C2D67}" type="slidenum">
              <a:rPr lang="ca-ES"/>
              <a:pPr>
                <a:defRPr/>
              </a:pPr>
              <a:t>‹Nº›</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9"/>
          <p:cNvSpPr>
            <a:spLocks noGrp="1" noChangeArrowheads="1"/>
          </p:cNvSpPr>
          <p:nvPr>
            <p:ph type="dt" sz="half" idx="10"/>
          </p:nvPr>
        </p:nvSpPr>
        <p:spPr>
          <a:ln/>
        </p:spPr>
        <p:txBody>
          <a:bodyPr/>
          <a:lstStyle>
            <a:lvl1pPr>
              <a:defRPr/>
            </a:lvl1pPr>
          </a:lstStyle>
          <a:p>
            <a:pPr>
              <a:defRPr/>
            </a:pPr>
            <a:endParaRPr lang="ca-ES"/>
          </a:p>
        </p:txBody>
      </p:sp>
      <p:sp>
        <p:nvSpPr>
          <p:cNvPr id="6" name="Rectangle 10"/>
          <p:cNvSpPr>
            <a:spLocks noGrp="1" noChangeArrowheads="1"/>
          </p:cNvSpPr>
          <p:nvPr>
            <p:ph type="ftr" sz="quarter" idx="11"/>
          </p:nvPr>
        </p:nvSpPr>
        <p:spPr>
          <a:ln/>
        </p:spPr>
        <p:txBody>
          <a:bodyPr/>
          <a:lstStyle>
            <a:lvl1pPr>
              <a:defRPr/>
            </a:lvl1pPr>
          </a:lstStyle>
          <a:p>
            <a:pPr>
              <a:defRPr/>
            </a:pPr>
            <a:r>
              <a:rPr lang="it-IT"/>
              <a:t>Prof. Frederic Chaume. Universitat Jaume I - Imperial College London</a:t>
            </a:r>
            <a:endParaRPr lang="ca-ES"/>
          </a:p>
        </p:txBody>
      </p:sp>
      <p:sp>
        <p:nvSpPr>
          <p:cNvPr id="7" name="Rectangle 11"/>
          <p:cNvSpPr>
            <a:spLocks noGrp="1" noChangeArrowheads="1"/>
          </p:cNvSpPr>
          <p:nvPr>
            <p:ph type="sldNum" sz="quarter" idx="12"/>
          </p:nvPr>
        </p:nvSpPr>
        <p:spPr>
          <a:ln/>
        </p:spPr>
        <p:txBody>
          <a:bodyPr/>
          <a:lstStyle>
            <a:lvl1pPr>
              <a:defRPr/>
            </a:lvl1pPr>
          </a:lstStyle>
          <a:p>
            <a:pPr>
              <a:defRPr/>
            </a:pPr>
            <a:fld id="{8FC5C69A-45EE-45AB-881D-5ACE72DD76E1}" type="slidenum">
              <a:rPr lang="ca-ES"/>
              <a:pPr>
                <a:defRPr/>
              </a:pPr>
              <a:t>‹Nº›</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40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s-ES" sz="2400">
                <a:latin typeface="Times New Roman" pitchFamily="18" charset="0"/>
                <a:cs typeface="+mn-cs"/>
              </a:endParaRPr>
            </a:p>
          </p:txBody>
        </p:sp>
        <p:grpSp>
          <p:nvGrpSpPr>
            <p:cNvPr id="1034" name="Group 4"/>
            <p:cNvGrpSpPr>
              <a:grpSpLocks/>
            </p:cNvGrpSpPr>
            <p:nvPr/>
          </p:nvGrpSpPr>
          <p:grpSpPr bwMode="auto">
            <a:xfrm>
              <a:off x="240" y="893"/>
              <a:ext cx="5232" cy="115"/>
              <a:chOff x="240" y="893"/>
              <a:chExt cx="5232" cy="115"/>
            </a:xfrm>
          </p:grpSpPr>
          <p:sp>
            <p:nvSpPr>
              <p:cNvPr id="41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s-ES" sz="2400">
                  <a:latin typeface="Times New Roman" pitchFamily="18" charset="0"/>
                  <a:cs typeface="+mn-cs"/>
                </a:endParaRPr>
              </a:p>
            </p:txBody>
          </p:sp>
          <p:sp>
            <p:nvSpPr>
              <p:cNvPr id="41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s-ES">
                  <a:cs typeface="+mn-cs"/>
                </a:endParaRP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a-ES" smtClean="0"/>
              <a:t>Haga clic para cambiar el estilo de título	</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ca-ES"/>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cs typeface="+mn-cs"/>
              </a:defRPr>
            </a:lvl1pPr>
          </a:lstStyle>
          <a:p>
            <a:pPr>
              <a:defRPr/>
            </a:pPr>
            <a:r>
              <a:rPr lang="it-IT"/>
              <a:t>Prof. Frederic Chaume. Universitat Jaume I - Imperial College London</a:t>
            </a:r>
            <a:endParaRPr lang="ca-ES"/>
          </a:p>
        </p:txBody>
      </p:sp>
      <p:sp>
        <p:nvSpPr>
          <p:cNvPr id="41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3220095F-CE82-4D26-BEBC-B805C405B6C5}" type="slidenum">
              <a:rPr lang="ca-ES"/>
              <a:pPr>
                <a:defRPr/>
              </a:pPr>
              <a:t>‹Nº›</a:t>
            </a:fld>
            <a:endParaRPr lang="ca-ES"/>
          </a:p>
        </p:txBody>
      </p:sp>
      <p:sp>
        <p:nvSpPr>
          <p:cNvPr id="41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s-ES">
              <a:cs typeface="+mn-cs"/>
            </a:endParaRPr>
          </a:p>
        </p:txBody>
      </p:sp>
    </p:spTree>
  </p:cSld>
  <p:clrMap bg1="lt1" tx1="dk1" bg2="lt2" tx2="dk2" accent1="accent1" accent2="accent2" accent3="accent3" accent4="accent4" accent5="accent5" accent6="accent6" hlink="hlink" folHlink="folHlink"/>
  <p:sldLayoutIdLst>
    <p:sldLayoutId id="2147483910"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dhap.hr/" TargetMode="External"/><Relationship Id="rId13" Type="http://schemas.openxmlformats.org/officeDocument/2006/relationships/hyperlink" Target="http://fbo-dj.dk/" TargetMode="External"/><Relationship Id="rId18" Type="http://schemas.openxmlformats.org/officeDocument/2006/relationships/hyperlink" Target="http://www.subtitlers.org.uk/" TargetMode="External"/><Relationship Id="rId3" Type="http://schemas.openxmlformats.org/officeDocument/2006/relationships/hyperlink" Target="http://www.traducteurs-av.org/" TargetMode="External"/><Relationship Id="rId7" Type="http://schemas.openxmlformats.org/officeDocument/2006/relationships/hyperlink" Target="http://bzo-ondertitelaars.nl/" TargetMode="External"/><Relationship Id="rId12" Type="http://schemas.openxmlformats.org/officeDocument/2006/relationships/hyperlink" Target="http://www.fit-ift.org/?p=73" TargetMode="External"/><Relationship Id="rId17" Type="http://schemas.openxmlformats.org/officeDocument/2006/relationships/hyperlink" Target="https://www.facebook.com/staw2007" TargetMode="External"/><Relationship Id="rId2" Type="http://schemas.openxmlformats.org/officeDocument/2006/relationships/hyperlink" Target="http://www.aidac.it/" TargetMode="External"/><Relationship Id="rId16" Type="http://schemas.openxmlformats.org/officeDocument/2006/relationships/hyperlink" Target="http://www.staw.org.pl/" TargetMode="External"/><Relationship Id="rId1" Type="http://schemas.openxmlformats.org/officeDocument/2006/relationships/slideLayout" Target="../slideLayouts/slideLayout2.xml"/><Relationship Id="rId6" Type="http://schemas.openxmlformats.org/officeDocument/2006/relationships/hyperlink" Target="http://avteurope.eu/index.php/about-us" TargetMode="External"/><Relationship Id="rId11" Type="http://schemas.openxmlformats.org/officeDocument/2006/relationships/hyperlink" Target="http://www.est-translationstudies.org/" TargetMode="External"/><Relationship Id="rId5" Type="http://schemas.openxmlformats.org/officeDocument/2006/relationships/hyperlink" Target="http://www.atrae.org/" TargetMode="External"/><Relationship Id="rId15" Type="http://schemas.openxmlformats.org/officeDocument/2006/relationships/hyperlink" Target="http://www.navio.no/avt/" TargetMode="External"/><Relationship Id="rId10" Type="http://schemas.openxmlformats.org/officeDocument/2006/relationships/hyperlink" Target="https://www.facebook.com/pages/European-Association-for-Studies-in-Screen-Translation/125330394189040" TargetMode="External"/><Relationship Id="rId19" Type="http://schemas.openxmlformats.org/officeDocument/2006/relationships/hyperlink" Target="http://www.av-kaantajat.fi/" TargetMode="External"/><Relationship Id="rId4" Type="http://schemas.openxmlformats.org/officeDocument/2006/relationships/hyperlink" Target="https://www.facebook.com/ataafrance" TargetMode="External"/><Relationship Id="rId9" Type="http://schemas.openxmlformats.org/officeDocument/2006/relationships/hyperlink" Target="http://www.esist.org/" TargetMode="External"/><Relationship Id="rId14" Type="http://schemas.openxmlformats.org/officeDocument/2006/relationships/hyperlink" Target="http://www.iatis.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hyperlink" Target="Example_rough_translatio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Example_take.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9_26Qcxk62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JzmD9RJQOww&amp;feature=related" TargetMode="External"/><Relationship Id="rId2" Type="http://schemas.openxmlformats.org/officeDocument/2006/relationships/hyperlink" Target="dubbing_example.avi" TargetMode="External"/><Relationship Id="rId1" Type="http://schemas.openxmlformats.org/officeDocument/2006/relationships/slideLayout" Target="../slideLayouts/slideLayout2.xml"/><Relationship Id="rId5" Type="http://schemas.openxmlformats.org/officeDocument/2006/relationships/hyperlink" Target="http://www.youtube.com/watch?v=DMxwOHEaqk4&amp;NR=1" TargetMode="External"/><Relationship Id="rId4" Type="http://schemas.openxmlformats.org/officeDocument/2006/relationships/hyperlink" Target="http://www.youtube.com/watch?v=ETa4rO6p8lg&amp;feature=related"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youtube.com/watch?v=3sN1pYPt9Qk" TargetMode="External"/><Relationship Id="rId3" Type="http://schemas.openxmlformats.org/officeDocument/2006/relationships/hyperlink" Target="http://www.youtube.com/watch?v=xtwJ9S9N2Vs&amp;feature=related" TargetMode="External"/><Relationship Id="rId7" Type="http://schemas.openxmlformats.org/officeDocument/2006/relationships/hyperlink" Target="http://www.dalealplay.com/informaciondecontenido.php?con=74538" TargetMode="External"/><Relationship Id="rId2" Type="http://schemas.openxmlformats.org/officeDocument/2006/relationships/hyperlink" Target="http://www.youtube.com/watch?v=nH4hZGqAdWg" TargetMode="External"/><Relationship Id="rId1" Type="http://schemas.openxmlformats.org/officeDocument/2006/relationships/slideLayout" Target="../slideLayouts/slideLayout2.xml"/><Relationship Id="rId6" Type="http://schemas.openxmlformats.org/officeDocument/2006/relationships/hyperlink" Target="http://www.youtube.com/watch?v=_zCsFvVg0UY&amp;feature=related" TargetMode="External"/><Relationship Id="rId5" Type="http://schemas.openxmlformats.org/officeDocument/2006/relationships/hyperlink" Target="http://www.youtube.com/watch?v=VNcVkm5U8ww" TargetMode="External"/><Relationship Id="rId4" Type="http://schemas.openxmlformats.org/officeDocument/2006/relationships/hyperlink" Target="http://www.youtube.com/watch?v=6_weFdDIii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rama.uj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0"/>
            <a:ext cx="8424936" cy="3500438"/>
          </a:xfrm>
        </p:spPr>
        <p:txBody>
          <a:bodyPr/>
          <a:lstStyle/>
          <a:p>
            <a:pPr algn="ctr"/>
            <a:r>
              <a:rPr lang="es-ES" sz="4000" b="1" dirty="0" smtClean="0">
                <a:solidFill>
                  <a:srgbClr val="7030A0"/>
                </a:solidFill>
              </a:rPr>
              <a:t/>
            </a:r>
            <a:br>
              <a:rPr lang="es-ES" sz="4000" b="1" dirty="0" smtClean="0">
                <a:solidFill>
                  <a:srgbClr val="7030A0"/>
                </a:solidFill>
              </a:rPr>
            </a:br>
            <a:r>
              <a:rPr lang="es-ES" sz="4000" b="1" dirty="0" smtClean="0">
                <a:solidFill>
                  <a:srgbClr val="7030A0"/>
                </a:solidFill>
              </a:rPr>
              <a:t>Universidad Nacional</a:t>
            </a:r>
            <a:br>
              <a:rPr lang="es-ES" sz="4000" b="1" dirty="0" smtClean="0">
                <a:solidFill>
                  <a:srgbClr val="7030A0"/>
                </a:solidFill>
              </a:rPr>
            </a:br>
            <a:r>
              <a:rPr lang="es-ES" sz="4000" b="1" dirty="0" smtClean="0">
                <a:solidFill>
                  <a:srgbClr val="7030A0"/>
                </a:solidFill>
              </a:rPr>
              <a:t>de Educación a Distancia</a:t>
            </a:r>
            <a:br>
              <a:rPr lang="es-ES" sz="4000" b="1" dirty="0" smtClean="0">
                <a:solidFill>
                  <a:srgbClr val="7030A0"/>
                </a:solidFill>
              </a:rPr>
            </a:br>
            <a:r>
              <a:rPr lang="es-ES" sz="4000" b="1" dirty="0" smtClean="0"/>
              <a:t/>
            </a:r>
            <a:br>
              <a:rPr lang="es-ES" sz="4000" b="1" dirty="0" smtClean="0"/>
            </a:br>
            <a:r>
              <a:rPr lang="es-ES" sz="2800" i="1" dirty="0" smtClean="0"/>
              <a:t>Prof. </a:t>
            </a:r>
            <a:r>
              <a:rPr lang="es-ES" sz="2800" i="1" dirty="0" err="1" smtClean="0"/>
              <a:t>Frederic</a:t>
            </a:r>
            <a:r>
              <a:rPr lang="es-ES" sz="2800" i="1" dirty="0" smtClean="0"/>
              <a:t> </a:t>
            </a:r>
            <a:r>
              <a:rPr lang="es-ES" sz="2800" i="1" dirty="0" err="1" smtClean="0"/>
              <a:t>Chaume</a:t>
            </a:r>
            <a:r>
              <a:rPr lang="es-ES" sz="2800" i="1" dirty="0" smtClean="0"/>
              <a:t/>
            </a:r>
            <a:br>
              <a:rPr lang="es-ES" sz="2800" i="1" dirty="0" smtClean="0"/>
            </a:br>
            <a:r>
              <a:rPr lang="es-ES" sz="2800" i="1" dirty="0" err="1" smtClean="0"/>
              <a:t>Universitat</a:t>
            </a:r>
            <a:r>
              <a:rPr lang="es-ES" sz="2800" i="1" dirty="0" smtClean="0"/>
              <a:t> Jaume I</a:t>
            </a:r>
            <a:endParaRPr lang="ca-ES" sz="2800" i="1" dirty="0" smtClean="0"/>
          </a:p>
        </p:txBody>
      </p:sp>
      <p:sp>
        <p:nvSpPr>
          <p:cNvPr id="3075" name="Rectangle 3"/>
          <p:cNvSpPr>
            <a:spLocks noGrp="1" noChangeArrowheads="1"/>
          </p:cNvSpPr>
          <p:nvPr>
            <p:ph type="subTitle" idx="1"/>
          </p:nvPr>
        </p:nvSpPr>
        <p:spPr>
          <a:xfrm>
            <a:off x="827584" y="3933056"/>
            <a:ext cx="7992888" cy="2924944"/>
          </a:xfrm>
        </p:spPr>
        <p:txBody>
          <a:bodyPr/>
          <a:lstStyle/>
          <a:p>
            <a:r>
              <a:rPr lang="en-US" sz="3100" i="1" dirty="0" smtClean="0">
                <a:solidFill>
                  <a:srgbClr val="FF0000"/>
                </a:solidFill>
              </a:rPr>
              <a:t>Translating and dialogue writing for dubbing</a:t>
            </a:r>
          </a:p>
          <a:p>
            <a:r>
              <a:rPr lang="en-US" sz="3200" i="1" dirty="0" smtClean="0">
                <a:solidFill>
                  <a:srgbClr val="FF0000"/>
                </a:solidFill>
              </a:rPr>
              <a:t>Basic skills for a fast‐growing market</a:t>
            </a:r>
          </a:p>
          <a:p>
            <a:endParaRPr lang="es-ES" sz="900" b="1" dirty="0" smtClean="0">
              <a:solidFill>
                <a:srgbClr val="FF0000"/>
              </a:solidFill>
            </a:endParaRPr>
          </a:p>
          <a:p>
            <a:endParaRPr lang="es-ES" sz="3200" b="1"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277813"/>
            <a:ext cx="7772400" cy="847725"/>
          </a:xfrm>
        </p:spPr>
        <p:txBody>
          <a:bodyPr/>
          <a:lstStyle/>
          <a:p>
            <a:pPr algn="ctr" eaLnBrk="1" hangingPunct="1">
              <a:defRPr/>
            </a:pPr>
            <a:r>
              <a:rPr lang="en-GB" sz="2800" b="1" dirty="0" smtClean="0"/>
              <a:t/>
            </a:r>
            <a:br>
              <a:rPr lang="en-GB" sz="2800" b="1" dirty="0" smtClean="0"/>
            </a:br>
            <a:r>
              <a:rPr lang="en-GB" sz="2800" b="1" cap="all" dirty="0" smtClean="0"/>
              <a:t>Openings </a:t>
            </a:r>
            <a:r>
              <a:rPr lang="en-GB" sz="2800" b="1" cap="all" dirty="0" smtClean="0"/>
              <a:t>and Job Opportunities</a:t>
            </a:r>
            <a:r>
              <a:rPr lang="en-GB" sz="2800" u="sng" dirty="0" smtClean="0"/>
              <a:t/>
            </a:r>
            <a:br>
              <a:rPr lang="en-GB" sz="2800" u="sng" dirty="0" smtClean="0"/>
            </a:br>
            <a:endParaRPr lang="ca-ES" sz="2800" dirty="0" smtClean="0"/>
          </a:p>
        </p:txBody>
      </p:sp>
      <p:sp>
        <p:nvSpPr>
          <p:cNvPr id="14339" name="Rectangle 3"/>
          <p:cNvSpPr>
            <a:spLocks noGrp="1" noChangeArrowheads="1"/>
          </p:cNvSpPr>
          <p:nvPr>
            <p:ph idx="1"/>
          </p:nvPr>
        </p:nvSpPr>
        <p:spPr>
          <a:xfrm>
            <a:off x="914400" y="1600200"/>
            <a:ext cx="7772400" cy="4997450"/>
          </a:xfrm>
        </p:spPr>
        <p:txBody>
          <a:bodyPr/>
          <a:lstStyle/>
          <a:p>
            <a:pPr eaLnBrk="1" hangingPunct="1">
              <a:buFont typeface="Wingdings" pitchFamily="2" charset="2"/>
              <a:buChar char="Ø"/>
            </a:pPr>
            <a:r>
              <a:rPr lang="en-GB" smtClean="0"/>
              <a:t>civil servants in public TV stations</a:t>
            </a:r>
          </a:p>
          <a:p>
            <a:pPr eaLnBrk="1" hangingPunct="1">
              <a:buFont typeface="Wingdings" pitchFamily="2" charset="2"/>
              <a:buChar char="Ø"/>
            </a:pPr>
            <a:r>
              <a:rPr lang="en-GB" smtClean="0"/>
              <a:t>in-house translators (employees) in dub/sub companies</a:t>
            </a:r>
          </a:p>
          <a:p>
            <a:pPr eaLnBrk="1" hangingPunct="1">
              <a:buFont typeface="Wingdings" pitchFamily="2" charset="2"/>
              <a:buChar char="Ø"/>
            </a:pPr>
            <a:r>
              <a:rPr lang="en-GB" smtClean="0"/>
              <a:t>and </a:t>
            </a:r>
            <a:r>
              <a:rPr lang="en-GB" b="1" u="sng" smtClean="0"/>
              <a:t>freelance translators</a:t>
            </a:r>
          </a:p>
          <a:p>
            <a:pPr eaLnBrk="1" hangingPunct="1">
              <a:buFont typeface="Wingdings" pitchFamily="2" charset="2"/>
              <a:buNone/>
            </a:pPr>
            <a:r>
              <a:rPr lang="en-GB" b="1" u="sng" smtClean="0"/>
              <a:t> </a:t>
            </a:r>
          </a:p>
          <a:p>
            <a:pPr eaLnBrk="1" hangingPunct="1">
              <a:buFont typeface="Wingdings" pitchFamily="2" charset="2"/>
              <a:buChar char="Ø"/>
            </a:pPr>
            <a:r>
              <a:rPr lang="en-GB" smtClean="0"/>
              <a:t>access to the market: </a:t>
            </a:r>
          </a:p>
          <a:p>
            <a:pPr lvl="1" eaLnBrk="1" hangingPunct="1">
              <a:buFont typeface="Wingdings" pitchFamily="2" charset="2"/>
              <a:buChar char="à"/>
            </a:pPr>
            <a:r>
              <a:rPr lang="en-GB" sz="2200" smtClean="0"/>
              <a:t>find dub/sub companies addresses (TV, DVD, etc.)</a:t>
            </a:r>
          </a:p>
          <a:p>
            <a:pPr lvl="1" eaLnBrk="1" hangingPunct="1">
              <a:buFont typeface="Wingdings" pitchFamily="2" charset="2"/>
              <a:buChar char="à"/>
            </a:pPr>
            <a:r>
              <a:rPr lang="en-GB" sz="2200" smtClean="0"/>
              <a:t>set up a personal interview + submit CV there</a:t>
            </a:r>
          </a:p>
          <a:p>
            <a:pPr lvl="1" eaLnBrk="1" hangingPunct="1">
              <a:buFont typeface="Wingdings" pitchFamily="2" charset="2"/>
              <a:buChar char="à"/>
            </a:pPr>
            <a:r>
              <a:rPr lang="en-GB" sz="2200" smtClean="0"/>
              <a:t>make a translation exam/proof</a:t>
            </a:r>
          </a:p>
          <a:p>
            <a:pPr lvl="1" eaLnBrk="1" hangingPunct="1">
              <a:buFont typeface="Wingdings" pitchFamily="2" charset="2"/>
              <a:buChar char="à"/>
            </a:pPr>
            <a:r>
              <a:rPr lang="en-GB" sz="2200" smtClean="0"/>
              <a:t>you’re service providers: offer direct and reverse translation, with or without script</a:t>
            </a:r>
            <a:endParaRPr lang="ca-ES" sz="2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r>
              <a:rPr lang="es-ES" smtClean="0"/>
              <a:t>Professional issues</a:t>
            </a:r>
          </a:p>
        </p:txBody>
      </p:sp>
      <p:sp>
        <p:nvSpPr>
          <p:cNvPr id="17411" name="2 Marcador de contenido"/>
          <p:cNvSpPr>
            <a:spLocks noGrp="1"/>
          </p:cNvSpPr>
          <p:nvPr>
            <p:ph idx="1"/>
          </p:nvPr>
        </p:nvSpPr>
        <p:spPr>
          <a:xfrm>
            <a:off x="467544" y="1557338"/>
            <a:ext cx="8676456" cy="5300662"/>
          </a:xfrm>
        </p:spPr>
        <p:txBody>
          <a:bodyPr/>
          <a:lstStyle/>
          <a:p>
            <a:pPr>
              <a:buNone/>
            </a:pPr>
            <a:r>
              <a:rPr lang="es-ES" sz="1400" dirty="0" err="1" smtClean="0"/>
              <a:t>Academic</a:t>
            </a:r>
            <a:r>
              <a:rPr lang="es-ES" sz="1400" dirty="0" smtClean="0"/>
              <a:t> and </a:t>
            </a:r>
            <a:r>
              <a:rPr lang="es-ES" sz="1400" dirty="0" err="1" smtClean="0"/>
              <a:t>professional</a:t>
            </a:r>
            <a:r>
              <a:rPr lang="es-ES" sz="1400" dirty="0" smtClean="0"/>
              <a:t> </a:t>
            </a:r>
            <a:r>
              <a:rPr lang="es-ES" sz="1400" dirty="0" err="1" smtClean="0"/>
              <a:t>associations</a:t>
            </a:r>
            <a:r>
              <a:rPr lang="es-ES" sz="1400" dirty="0" smtClean="0"/>
              <a:t> </a:t>
            </a:r>
            <a:r>
              <a:rPr lang="es-ES" sz="1400" dirty="0" err="1" smtClean="0"/>
              <a:t>that</a:t>
            </a:r>
            <a:r>
              <a:rPr lang="es-ES" sz="1400" dirty="0" smtClean="0"/>
              <a:t> </a:t>
            </a:r>
            <a:r>
              <a:rPr lang="es-ES" sz="1400" dirty="0" err="1" smtClean="0"/>
              <a:t>run</a:t>
            </a:r>
            <a:r>
              <a:rPr lang="es-ES" sz="1400" dirty="0" smtClean="0"/>
              <a:t> </a:t>
            </a:r>
            <a:r>
              <a:rPr lang="es-ES" sz="1400" dirty="0" err="1" smtClean="0"/>
              <a:t>projects</a:t>
            </a:r>
            <a:r>
              <a:rPr lang="es-ES" sz="1400" dirty="0" smtClean="0"/>
              <a:t>/</a:t>
            </a:r>
            <a:r>
              <a:rPr lang="es-ES" sz="1400" dirty="0" err="1" smtClean="0"/>
              <a:t>organize</a:t>
            </a:r>
            <a:r>
              <a:rPr lang="es-ES" sz="1400" dirty="0" smtClean="0"/>
              <a:t> </a:t>
            </a:r>
            <a:r>
              <a:rPr lang="es-ES" sz="1400" dirty="0" err="1" smtClean="0"/>
              <a:t>activities</a:t>
            </a:r>
            <a:r>
              <a:rPr lang="es-ES" sz="1400" dirty="0" smtClean="0"/>
              <a:t> </a:t>
            </a:r>
            <a:r>
              <a:rPr lang="es-ES" sz="1400" dirty="0" err="1" smtClean="0"/>
              <a:t>that</a:t>
            </a:r>
            <a:r>
              <a:rPr lang="es-ES" sz="1400" dirty="0" smtClean="0"/>
              <a:t> are </a:t>
            </a:r>
            <a:r>
              <a:rPr lang="es-ES" sz="1400" dirty="0" err="1" smtClean="0"/>
              <a:t>relevant</a:t>
            </a:r>
            <a:r>
              <a:rPr lang="es-ES" sz="1400" dirty="0" smtClean="0"/>
              <a:t> </a:t>
            </a:r>
            <a:r>
              <a:rPr lang="es-ES" sz="1400" dirty="0" err="1" smtClean="0"/>
              <a:t>to</a:t>
            </a:r>
            <a:r>
              <a:rPr lang="es-ES" sz="1400" dirty="0" smtClean="0"/>
              <a:t> AVT:</a:t>
            </a:r>
          </a:p>
          <a:p>
            <a:pPr>
              <a:buFont typeface="Wingdings" pitchFamily="2" charset="2"/>
              <a:buChar char="Ø"/>
            </a:pPr>
            <a:r>
              <a:rPr lang="es-ES" sz="1400" dirty="0" smtClean="0">
                <a:hlinkClick r:id="rId2"/>
              </a:rPr>
              <a:t>AIDAC</a:t>
            </a:r>
            <a:r>
              <a:rPr lang="es-ES" sz="1400" dirty="0" smtClean="0"/>
              <a:t> – </a:t>
            </a:r>
            <a:r>
              <a:rPr lang="es-ES" sz="1400" dirty="0" err="1" smtClean="0"/>
              <a:t>Associazione</a:t>
            </a:r>
            <a:r>
              <a:rPr lang="es-ES" sz="1400" dirty="0" smtClean="0"/>
              <a:t> Italiana </a:t>
            </a:r>
            <a:r>
              <a:rPr lang="es-ES" sz="1400" dirty="0" err="1" smtClean="0"/>
              <a:t>Dialoghisti</a:t>
            </a:r>
            <a:r>
              <a:rPr lang="es-ES" sz="1400" dirty="0" smtClean="0"/>
              <a:t> </a:t>
            </a:r>
            <a:r>
              <a:rPr lang="es-ES" sz="1400" dirty="0" err="1" smtClean="0"/>
              <a:t>Adattatori</a:t>
            </a:r>
            <a:r>
              <a:rPr lang="es-ES" sz="1400" dirty="0" smtClean="0"/>
              <a:t> </a:t>
            </a:r>
            <a:r>
              <a:rPr lang="es-ES" sz="1400" dirty="0" err="1" smtClean="0"/>
              <a:t>Cinetelevisivi</a:t>
            </a:r>
            <a:r>
              <a:rPr lang="es-ES" sz="1400" dirty="0" smtClean="0"/>
              <a:t> (</a:t>
            </a:r>
            <a:r>
              <a:rPr lang="es-ES" sz="1400" dirty="0" err="1" smtClean="0"/>
              <a:t>Italy</a:t>
            </a:r>
            <a:r>
              <a:rPr lang="es-ES" sz="1400" dirty="0" smtClean="0"/>
              <a:t>)</a:t>
            </a:r>
          </a:p>
          <a:p>
            <a:pPr>
              <a:buFont typeface="Wingdings" pitchFamily="2" charset="2"/>
              <a:buChar char="Ø"/>
            </a:pPr>
            <a:r>
              <a:rPr lang="es-ES" sz="1400" dirty="0" smtClean="0">
                <a:hlinkClick r:id="rId3"/>
              </a:rPr>
              <a:t>ATAA</a:t>
            </a:r>
            <a:r>
              <a:rPr lang="es-ES" sz="1400" dirty="0" smtClean="0"/>
              <a:t> – </a:t>
            </a:r>
            <a:r>
              <a:rPr lang="es-ES" sz="1400" dirty="0" err="1" smtClean="0"/>
              <a:t>Association</a:t>
            </a:r>
            <a:r>
              <a:rPr lang="es-ES" sz="1400" dirty="0" smtClean="0"/>
              <a:t> des </a:t>
            </a:r>
            <a:r>
              <a:rPr lang="es-ES" sz="1400" dirty="0" err="1" smtClean="0"/>
              <a:t>Traducteurs</a:t>
            </a:r>
            <a:r>
              <a:rPr lang="es-ES" sz="1400" dirty="0" smtClean="0"/>
              <a:t>/</a:t>
            </a:r>
            <a:r>
              <a:rPr lang="es-ES" sz="1400" dirty="0" err="1" smtClean="0"/>
              <a:t>Adaptateurs</a:t>
            </a:r>
            <a:r>
              <a:rPr lang="es-ES" sz="1400" dirty="0" smtClean="0"/>
              <a:t> de </a:t>
            </a:r>
            <a:r>
              <a:rPr lang="es-ES" sz="1400" dirty="0" err="1" smtClean="0"/>
              <a:t>l'Audiovisuel</a:t>
            </a:r>
            <a:r>
              <a:rPr lang="es-ES" sz="1400" dirty="0" smtClean="0"/>
              <a:t> (France)</a:t>
            </a:r>
          </a:p>
          <a:p>
            <a:pPr>
              <a:buFont typeface="Wingdings" pitchFamily="2" charset="2"/>
              <a:buChar char="Ø"/>
            </a:pPr>
            <a:r>
              <a:rPr lang="es-ES" sz="1400" dirty="0" err="1" smtClean="0">
                <a:hlinkClick r:id="rId4"/>
              </a:rPr>
              <a:t>ATAA's</a:t>
            </a:r>
            <a:r>
              <a:rPr lang="es-ES" sz="1400" dirty="0" smtClean="0">
                <a:hlinkClick r:id="rId4"/>
              </a:rPr>
              <a:t> </a:t>
            </a:r>
            <a:r>
              <a:rPr lang="es-ES" sz="1400" dirty="0" err="1" smtClean="0">
                <a:hlinkClick r:id="rId4"/>
              </a:rPr>
              <a:t>Facebook</a:t>
            </a:r>
            <a:r>
              <a:rPr lang="es-ES" sz="1400" dirty="0" smtClean="0">
                <a:hlinkClick r:id="rId4"/>
              </a:rPr>
              <a:t> Page</a:t>
            </a:r>
            <a:endParaRPr lang="es-ES" sz="1400" dirty="0" smtClean="0"/>
          </a:p>
          <a:p>
            <a:pPr>
              <a:buFont typeface="Wingdings" pitchFamily="2" charset="2"/>
              <a:buChar char="Ø"/>
            </a:pPr>
            <a:r>
              <a:rPr lang="es-ES" sz="1800" b="1" dirty="0" smtClean="0">
                <a:hlinkClick r:id="rId5"/>
              </a:rPr>
              <a:t>ATRAE</a:t>
            </a:r>
            <a:r>
              <a:rPr lang="es-ES" sz="1800" b="1" dirty="0" smtClean="0"/>
              <a:t> – Asociación de Traducción y Adaptación Audiovisual de España</a:t>
            </a:r>
          </a:p>
          <a:p>
            <a:pPr>
              <a:buFont typeface="Wingdings" pitchFamily="2" charset="2"/>
              <a:buChar char="Ø"/>
            </a:pPr>
            <a:r>
              <a:rPr lang="es-ES" sz="1400" dirty="0" smtClean="0">
                <a:hlinkClick r:id="rId6"/>
              </a:rPr>
              <a:t>AVTE</a:t>
            </a:r>
            <a:r>
              <a:rPr lang="es-ES" sz="1400" dirty="0" smtClean="0"/>
              <a:t> – Audiovisual </a:t>
            </a:r>
            <a:r>
              <a:rPr lang="es-ES" sz="1400" dirty="0" err="1" smtClean="0"/>
              <a:t>Translators</a:t>
            </a:r>
            <a:r>
              <a:rPr lang="es-ES" sz="1400" dirty="0" smtClean="0"/>
              <a:t> </a:t>
            </a:r>
            <a:r>
              <a:rPr lang="es-ES" sz="1400" dirty="0" err="1" smtClean="0"/>
              <a:t>Europe</a:t>
            </a:r>
            <a:endParaRPr lang="es-ES" sz="1400" dirty="0" smtClean="0"/>
          </a:p>
          <a:p>
            <a:pPr>
              <a:buFont typeface="Wingdings" pitchFamily="2" charset="2"/>
              <a:buChar char="Ø"/>
            </a:pPr>
            <a:r>
              <a:rPr lang="es-ES" sz="1400" dirty="0" smtClean="0">
                <a:hlinkClick r:id="rId7"/>
              </a:rPr>
              <a:t>BZO</a:t>
            </a:r>
            <a:r>
              <a:rPr lang="es-ES" sz="1400" dirty="0" smtClean="0"/>
              <a:t> –</a:t>
            </a:r>
            <a:r>
              <a:rPr lang="es-ES" sz="1400" dirty="0" err="1" smtClean="0"/>
              <a:t>Beroepsvereniging</a:t>
            </a:r>
            <a:r>
              <a:rPr lang="es-ES" sz="1400" dirty="0" smtClean="0"/>
              <a:t> van </a:t>
            </a:r>
            <a:r>
              <a:rPr lang="es-ES" sz="1400" dirty="0" err="1" smtClean="0"/>
              <a:t>Zelfstandige</a:t>
            </a:r>
            <a:r>
              <a:rPr lang="es-ES" sz="1400" dirty="0" smtClean="0"/>
              <a:t> </a:t>
            </a:r>
            <a:r>
              <a:rPr lang="es-ES" sz="1400" dirty="0" err="1" smtClean="0"/>
              <a:t>Ondertitelaars</a:t>
            </a:r>
            <a:r>
              <a:rPr lang="es-ES" sz="1400" dirty="0" smtClean="0"/>
              <a:t> (</a:t>
            </a:r>
            <a:r>
              <a:rPr lang="es-ES" sz="1400" dirty="0" err="1" smtClean="0"/>
              <a:t>Netherlands</a:t>
            </a:r>
            <a:r>
              <a:rPr lang="es-ES" sz="1400" dirty="0" smtClean="0"/>
              <a:t>)</a:t>
            </a:r>
          </a:p>
          <a:p>
            <a:pPr>
              <a:buFont typeface="Wingdings" pitchFamily="2" charset="2"/>
              <a:buChar char="Ø"/>
            </a:pPr>
            <a:r>
              <a:rPr lang="es-ES" sz="1400" dirty="0" smtClean="0">
                <a:hlinkClick r:id="rId8"/>
              </a:rPr>
              <a:t>DHAP</a:t>
            </a:r>
            <a:r>
              <a:rPr lang="es-ES" sz="1400" dirty="0" smtClean="0"/>
              <a:t> – </a:t>
            </a:r>
            <a:r>
              <a:rPr lang="es-ES" sz="1400" dirty="0" err="1" smtClean="0"/>
              <a:t>Društvo</a:t>
            </a:r>
            <a:r>
              <a:rPr lang="es-ES" sz="1400" dirty="0" smtClean="0"/>
              <a:t> </a:t>
            </a:r>
            <a:r>
              <a:rPr lang="es-ES" sz="1400" dirty="0" err="1" smtClean="0"/>
              <a:t>Hrvatskih</a:t>
            </a:r>
            <a:r>
              <a:rPr lang="es-ES" sz="1400" dirty="0" smtClean="0"/>
              <a:t> </a:t>
            </a:r>
            <a:r>
              <a:rPr lang="es-ES" sz="1400" dirty="0" err="1" smtClean="0"/>
              <a:t>Audiovizualnih</a:t>
            </a:r>
            <a:r>
              <a:rPr lang="es-ES" sz="1400" dirty="0" smtClean="0"/>
              <a:t> </a:t>
            </a:r>
            <a:r>
              <a:rPr lang="es-ES" sz="1400" dirty="0" err="1" smtClean="0"/>
              <a:t>Prevoditelja</a:t>
            </a:r>
            <a:r>
              <a:rPr lang="es-ES" sz="1400" dirty="0" smtClean="0"/>
              <a:t> (</a:t>
            </a:r>
            <a:r>
              <a:rPr lang="es-ES" sz="1400" dirty="0" err="1" smtClean="0"/>
              <a:t>Croatia</a:t>
            </a:r>
            <a:r>
              <a:rPr lang="es-ES" sz="1400" dirty="0" smtClean="0"/>
              <a:t>)</a:t>
            </a:r>
          </a:p>
          <a:p>
            <a:pPr>
              <a:buFont typeface="Wingdings" pitchFamily="2" charset="2"/>
              <a:buChar char="Ø"/>
            </a:pPr>
            <a:r>
              <a:rPr lang="es-ES" sz="1400" dirty="0" smtClean="0">
                <a:hlinkClick r:id="rId9"/>
              </a:rPr>
              <a:t>ESIST</a:t>
            </a:r>
            <a:r>
              <a:rPr lang="es-ES" sz="1400" dirty="0" smtClean="0"/>
              <a:t> – </a:t>
            </a:r>
            <a:r>
              <a:rPr lang="es-ES" sz="1400" dirty="0" err="1" smtClean="0"/>
              <a:t>European</a:t>
            </a:r>
            <a:r>
              <a:rPr lang="es-ES" sz="1400" dirty="0" smtClean="0"/>
              <a:t> </a:t>
            </a:r>
            <a:r>
              <a:rPr lang="es-ES" sz="1400" dirty="0" err="1" smtClean="0"/>
              <a:t>Association</a:t>
            </a:r>
            <a:r>
              <a:rPr lang="es-ES" sz="1400" dirty="0" smtClean="0"/>
              <a:t> </a:t>
            </a:r>
            <a:r>
              <a:rPr lang="es-ES" sz="1400" dirty="0" err="1" smtClean="0"/>
              <a:t>for</a:t>
            </a:r>
            <a:r>
              <a:rPr lang="es-ES" sz="1400" dirty="0" smtClean="0"/>
              <a:t> </a:t>
            </a:r>
            <a:r>
              <a:rPr lang="es-ES" sz="1400" dirty="0" err="1" smtClean="0"/>
              <a:t>Studies</a:t>
            </a:r>
            <a:r>
              <a:rPr lang="es-ES" sz="1400" dirty="0" smtClean="0"/>
              <a:t> of </a:t>
            </a:r>
            <a:r>
              <a:rPr lang="es-ES" sz="1400" dirty="0" err="1" smtClean="0"/>
              <a:t>Screen</a:t>
            </a:r>
            <a:r>
              <a:rPr lang="es-ES" sz="1400" dirty="0" smtClean="0"/>
              <a:t> </a:t>
            </a:r>
            <a:r>
              <a:rPr lang="es-ES" sz="1400" dirty="0" err="1" smtClean="0"/>
              <a:t>Translation</a:t>
            </a:r>
            <a:endParaRPr lang="es-ES" sz="1400" dirty="0" smtClean="0"/>
          </a:p>
          <a:p>
            <a:pPr>
              <a:buFont typeface="Wingdings" pitchFamily="2" charset="2"/>
              <a:buChar char="Ø"/>
            </a:pPr>
            <a:r>
              <a:rPr lang="es-ES" sz="1400" dirty="0" err="1" smtClean="0">
                <a:hlinkClick r:id="rId10"/>
              </a:rPr>
              <a:t>ESIST's</a:t>
            </a:r>
            <a:r>
              <a:rPr lang="es-ES" sz="1400" dirty="0" smtClean="0">
                <a:hlinkClick r:id="rId10"/>
              </a:rPr>
              <a:t> </a:t>
            </a:r>
            <a:r>
              <a:rPr lang="es-ES" sz="1400" dirty="0" err="1" smtClean="0">
                <a:hlinkClick r:id="rId10"/>
              </a:rPr>
              <a:t>Facebook</a:t>
            </a:r>
            <a:r>
              <a:rPr lang="es-ES" sz="1400" dirty="0" smtClean="0">
                <a:hlinkClick r:id="rId10"/>
              </a:rPr>
              <a:t> page</a:t>
            </a:r>
            <a:endParaRPr lang="es-ES" sz="1400" dirty="0" smtClean="0"/>
          </a:p>
          <a:p>
            <a:pPr>
              <a:buFont typeface="Wingdings" pitchFamily="2" charset="2"/>
              <a:buChar char="Ø"/>
            </a:pPr>
            <a:r>
              <a:rPr lang="es-ES" sz="1400" dirty="0" err="1" smtClean="0">
                <a:hlinkClick r:id="rId11"/>
              </a:rPr>
              <a:t>European</a:t>
            </a:r>
            <a:r>
              <a:rPr lang="es-ES" sz="1400" dirty="0" smtClean="0">
                <a:hlinkClick r:id="rId11"/>
              </a:rPr>
              <a:t> </a:t>
            </a:r>
            <a:r>
              <a:rPr lang="es-ES" sz="1400" dirty="0" err="1" smtClean="0">
                <a:hlinkClick r:id="rId11"/>
              </a:rPr>
              <a:t>Society</a:t>
            </a:r>
            <a:r>
              <a:rPr lang="es-ES" sz="1400" dirty="0" smtClean="0">
                <a:hlinkClick r:id="rId11"/>
              </a:rPr>
              <a:t> </a:t>
            </a:r>
            <a:r>
              <a:rPr lang="es-ES" sz="1400" dirty="0" err="1" smtClean="0">
                <a:hlinkClick r:id="rId11"/>
              </a:rPr>
              <a:t>for</a:t>
            </a:r>
            <a:r>
              <a:rPr lang="es-ES" sz="1400" dirty="0" smtClean="0">
                <a:hlinkClick r:id="rId11"/>
              </a:rPr>
              <a:t> </a:t>
            </a:r>
            <a:r>
              <a:rPr lang="es-ES" sz="1400" dirty="0" err="1" smtClean="0">
                <a:hlinkClick r:id="rId11"/>
              </a:rPr>
              <a:t>Translation</a:t>
            </a:r>
            <a:r>
              <a:rPr lang="es-ES" sz="1400" dirty="0" smtClean="0">
                <a:hlinkClick r:id="rId11"/>
              </a:rPr>
              <a:t> </a:t>
            </a:r>
            <a:r>
              <a:rPr lang="es-ES" sz="1400" dirty="0" err="1" smtClean="0">
                <a:hlinkClick r:id="rId11"/>
              </a:rPr>
              <a:t>Studies</a:t>
            </a:r>
            <a:endParaRPr lang="es-ES" sz="1400" dirty="0" smtClean="0"/>
          </a:p>
          <a:p>
            <a:pPr>
              <a:buFont typeface="Wingdings" pitchFamily="2" charset="2"/>
              <a:buChar char="Ø"/>
            </a:pPr>
            <a:r>
              <a:rPr lang="es-ES" sz="1400" dirty="0" smtClean="0">
                <a:hlinkClick r:id="rId12"/>
              </a:rPr>
              <a:t>FIT</a:t>
            </a:r>
            <a:r>
              <a:rPr lang="es-ES" sz="1400" dirty="0" smtClean="0"/>
              <a:t> (</a:t>
            </a:r>
            <a:r>
              <a:rPr lang="es-ES" sz="1400" dirty="0" err="1" smtClean="0"/>
              <a:t>Fédération</a:t>
            </a:r>
            <a:r>
              <a:rPr lang="es-ES" sz="1400" dirty="0" smtClean="0"/>
              <a:t> </a:t>
            </a:r>
            <a:r>
              <a:rPr lang="es-ES" sz="1400" dirty="0" err="1" smtClean="0"/>
              <a:t>Internationale</a:t>
            </a:r>
            <a:r>
              <a:rPr lang="es-ES" sz="1400" dirty="0" smtClean="0"/>
              <a:t> des </a:t>
            </a:r>
            <a:r>
              <a:rPr lang="es-ES" sz="1400" dirty="0" err="1" smtClean="0"/>
              <a:t>Traducteurs</a:t>
            </a:r>
            <a:r>
              <a:rPr lang="es-ES" sz="1400" dirty="0" smtClean="0"/>
              <a:t> – Audiovisual </a:t>
            </a:r>
            <a:r>
              <a:rPr lang="es-ES" sz="1400" dirty="0" err="1" smtClean="0"/>
              <a:t>Translation</a:t>
            </a:r>
            <a:r>
              <a:rPr lang="es-ES" sz="1400" dirty="0" smtClean="0"/>
              <a:t> </a:t>
            </a:r>
            <a:r>
              <a:rPr lang="es-ES" sz="1400" dirty="0" err="1" smtClean="0"/>
              <a:t>Committee</a:t>
            </a:r>
            <a:endParaRPr lang="es-ES" sz="1400" dirty="0" smtClean="0"/>
          </a:p>
          <a:p>
            <a:pPr>
              <a:buFont typeface="Wingdings" pitchFamily="2" charset="2"/>
              <a:buChar char="Ø"/>
            </a:pPr>
            <a:r>
              <a:rPr lang="es-ES" sz="1400" dirty="0" smtClean="0">
                <a:hlinkClick r:id="rId13"/>
              </a:rPr>
              <a:t>FBO</a:t>
            </a:r>
            <a:r>
              <a:rPr lang="es-ES" sz="1400" dirty="0" smtClean="0"/>
              <a:t> – </a:t>
            </a:r>
            <a:r>
              <a:rPr lang="es-ES" sz="1400" dirty="0" err="1" smtClean="0"/>
              <a:t>Forum</a:t>
            </a:r>
            <a:r>
              <a:rPr lang="es-ES" sz="1400" dirty="0" smtClean="0"/>
              <a:t> </a:t>
            </a:r>
            <a:r>
              <a:rPr lang="es-ES" sz="1400" dirty="0" err="1" smtClean="0"/>
              <a:t>for</a:t>
            </a:r>
            <a:r>
              <a:rPr lang="es-ES" sz="1400" dirty="0" smtClean="0"/>
              <a:t> </a:t>
            </a:r>
            <a:r>
              <a:rPr lang="es-ES" sz="1400" dirty="0" err="1" smtClean="0"/>
              <a:t>Billedmedieoversættere</a:t>
            </a:r>
            <a:r>
              <a:rPr lang="es-ES" sz="1400" dirty="0" smtClean="0"/>
              <a:t> (</a:t>
            </a:r>
            <a:r>
              <a:rPr lang="es-ES" sz="1400" dirty="0" err="1" smtClean="0"/>
              <a:t>Denmark</a:t>
            </a:r>
            <a:r>
              <a:rPr lang="es-ES" sz="1400" dirty="0" smtClean="0"/>
              <a:t>)</a:t>
            </a:r>
          </a:p>
          <a:p>
            <a:pPr>
              <a:buFont typeface="Wingdings" pitchFamily="2" charset="2"/>
              <a:buChar char="Ø"/>
            </a:pPr>
            <a:r>
              <a:rPr lang="es-ES" sz="1400" dirty="0" smtClean="0">
                <a:hlinkClick r:id="rId14"/>
              </a:rPr>
              <a:t>IATIS</a:t>
            </a:r>
            <a:r>
              <a:rPr lang="es-ES" sz="1400" dirty="0" smtClean="0"/>
              <a:t> – International </a:t>
            </a:r>
            <a:r>
              <a:rPr lang="es-ES" sz="1400" dirty="0" err="1" smtClean="0"/>
              <a:t>Association</a:t>
            </a:r>
            <a:r>
              <a:rPr lang="es-ES" sz="1400" dirty="0" smtClean="0"/>
              <a:t> </a:t>
            </a:r>
            <a:r>
              <a:rPr lang="es-ES" sz="1400" dirty="0" err="1" smtClean="0"/>
              <a:t>for</a:t>
            </a:r>
            <a:r>
              <a:rPr lang="es-ES" sz="1400" dirty="0" smtClean="0"/>
              <a:t> </a:t>
            </a:r>
            <a:r>
              <a:rPr lang="es-ES" sz="1400" dirty="0" err="1" smtClean="0"/>
              <a:t>Translation</a:t>
            </a:r>
            <a:r>
              <a:rPr lang="es-ES" sz="1400" dirty="0" smtClean="0"/>
              <a:t> and Intercultural </a:t>
            </a:r>
            <a:r>
              <a:rPr lang="es-ES" sz="1400" dirty="0" err="1" smtClean="0"/>
              <a:t>Studies</a:t>
            </a:r>
            <a:endParaRPr lang="es-ES" sz="1400" dirty="0" smtClean="0"/>
          </a:p>
          <a:p>
            <a:pPr>
              <a:buFont typeface="Wingdings" pitchFamily="2" charset="2"/>
              <a:buChar char="Ø"/>
            </a:pPr>
            <a:r>
              <a:rPr lang="es-ES" sz="1400" dirty="0" err="1" smtClean="0">
                <a:hlinkClick r:id="rId15"/>
              </a:rPr>
              <a:t>NAViO</a:t>
            </a:r>
            <a:r>
              <a:rPr lang="es-ES" sz="1400" dirty="0" smtClean="0"/>
              <a:t> – </a:t>
            </a:r>
            <a:r>
              <a:rPr lang="es-ES" sz="1400" dirty="0" err="1" smtClean="0"/>
              <a:t>Norsk</a:t>
            </a:r>
            <a:r>
              <a:rPr lang="es-ES" sz="1400" dirty="0" smtClean="0"/>
              <a:t> </a:t>
            </a:r>
            <a:r>
              <a:rPr lang="es-ES" sz="1400" dirty="0" err="1" smtClean="0"/>
              <a:t>Audiovisuell</a:t>
            </a:r>
            <a:r>
              <a:rPr lang="es-ES" sz="1400" dirty="0" smtClean="0"/>
              <a:t> </a:t>
            </a:r>
            <a:r>
              <a:rPr lang="es-ES" sz="1400" dirty="0" err="1" smtClean="0"/>
              <a:t>Oversetterforenings</a:t>
            </a:r>
            <a:r>
              <a:rPr lang="es-ES" sz="1400" dirty="0" smtClean="0"/>
              <a:t> (</a:t>
            </a:r>
            <a:r>
              <a:rPr lang="es-ES" sz="1400" dirty="0" err="1" smtClean="0"/>
              <a:t>Norway</a:t>
            </a:r>
            <a:r>
              <a:rPr lang="es-ES" sz="1400" dirty="0" smtClean="0"/>
              <a:t>)</a:t>
            </a:r>
          </a:p>
          <a:p>
            <a:pPr>
              <a:buFont typeface="Wingdings" pitchFamily="2" charset="2"/>
              <a:buChar char="Ø"/>
            </a:pPr>
            <a:r>
              <a:rPr lang="es-ES" sz="1400" dirty="0" smtClean="0">
                <a:hlinkClick r:id="rId16"/>
              </a:rPr>
              <a:t>STAW</a:t>
            </a:r>
            <a:r>
              <a:rPr lang="es-ES" sz="1400" dirty="0" smtClean="0"/>
              <a:t> – </a:t>
            </a:r>
            <a:r>
              <a:rPr lang="es-ES" sz="1400" dirty="0" err="1" smtClean="0"/>
              <a:t>Stowarzyszenie</a:t>
            </a:r>
            <a:r>
              <a:rPr lang="es-ES" sz="1400" dirty="0" smtClean="0"/>
              <a:t> </a:t>
            </a:r>
            <a:r>
              <a:rPr lang="es-ES" sz="1400" dirty="0" err="1" smtClean="0"/>
              <a:t>Tłumaczy</a:t>
            </a:r>
            <a:r>
              <a:rPr lang="es-ES" sz="1400" dirty="0" smtClean="0"/>
              <a:t> </a:t>
            </a:r>
            <a:r>
              <a:rPr lang="es-ES" sz="1400" dirty="0" err="1" smtClean="0"/>
              <a:t>Audiowizualnych</a:t>
            </a:r>
            <a:r>
              <a:rPr lang="es-ES" sz="1400" dirty="0" smtClean="0"/>
              <a:t> (</a:t>
            </a:r>
            <a:r>
              <a:rPr lang="es-ES" sz="1400" dirty="0" err="1" smtClean="0"/>
              <a:t>Poland</a:t>
            </a:r>
            <a:r>
              <a:rPr lang="es-ES" sz="1400" dirty="0" smtClean="0"/>
              <a:t>)</a:t>
            </a:r>
          </a:p>
          <a:p>
            <a:pPr>
              <a:buFont typeface="Wingdings" pitchFamily="2" charset="2"/>
              <a:buChar char="Ø"/>
            </a:pPr>
            <a:r>
              <a:rPr lang="es-ES" sz="1400" dirty="0" err="1" smtClean="0">
                <a:hlinkClick r:id="rId17"/>
              </a:rPr>
              <a:t>STAW's</a:t>
            </a:r>
            <a:r>
              <a:rPr lang="es-ES" sz="1400" dirty="0" smtClean="0">
                <a:hlinkClick r:id="rId17"/>
              </a:rPr>
              <a:t> </a:t>
            </a:r>
            <a:r>
              <a:rPr lang="es-ES" sz="1400" dirty="0" err="1" smtClean="0">
                <a:hlinkClick r:id="rId17"/>
              </a:rPr>
              <a:t>Facebook</a:t>
            </a:r>
            <a:r>
              <a:rPr lang="es-ES" sz="1400" dirty="0" smtClean="0">
                <a:hlinkClick r:id="rId17"/>
              </a:rPr>
              <a:t> Page</a:t>
            </a:r>
            <a:endParaRPr lang="es-ES" sz="1400" dirty="0" smtClean="0"/>
          </a:p>
          <a:p>
            <a:pPr>
              <a:buFont typeface="Wingdings" pitchFamily="2" charset="2"/>
              <a:buChar char="Ø"/>
            </a:pPr>
            <a:r>
              <a:rPr lang="es-ES" sz="1400" dirty="0" smtClean="0">
                <a:hlinkClick r:id="rId18"/>
              </a:rPr>
              <a:t>SUBTLE</a:t>
            </a:r>
            <a:r>
              <a:rPr lang="es-ES" sz="1400" dirty="0" smtClean="0"/>
              <a:t> – </a:t>
            </a:r>
            <a:r>
              <a:rPr lang="es-ES" sz="1400" dirty="0" err="1" smtClean="0"/>
              <a:t>Subtitlers</a:t>
            </a:r>
            <a:r>
              <a:rPr lang="es-ES" sz="1400" dirty="0" smtClean="0"/>
              <a:t> </a:t>
            </a:r>
            <a:r>
              <a:rPr lang="es-ES" sz="1400" dirty="0" err="1" smtClean="0"/>
              <a:t>for</a:t>
            </a:r>
            <a:r>
              <a:rPr lang="es-ES" sz="1400" dirty="0" smtClean="0"/>
              <a:t> </a:t>
            </a:r>
            <a:r>
              <a:rPr lang="es-ES" sz="1400" dirty="0" err="1" smtClean="0"/>
              <a:t>Excellence</a:t>
            </a:r>
            <a:r>
              <a:rPr lang="es-ES" sz="1400" dirty="0" smtClean="0"/>
              <a:t> (UK)</a:t>
            </a:r>
          </a:p>
          <a:p>
            <a:pPr>
              <a:buFont typeface="Wingdings" pitchFamily="2" charset="2"/>
              <a:buChar char="Ø"/>
            </a:pPr>
            <a:r>
              <a:rPr lang="es-ES" sz="1400" dirty="0" err="1" smtClean="0">
                <a:hlinkClick r:id="rId19"/>
              </a:rPr>
              <a:t>Suomen</a:t>
            </a:r>
            <a:r>
              <a:rPr lang="es-ES" sz="1400" dirty="0" smtClean="0">
                <a:hlinkClick r:id="rId19"/>
              </a:rPr>
              <a:t> </a:t>
            </a:r>
            <a:r>
              <a:rPr lang="es-ES" sz="1400" dirty="0" err="1" smtClean="0">
                <a:hlinkClick r:id="rId19"/>
              </a:rPr>
              <a:t>Av-kääntäjien</a:t>
            </a:r>
            <a:r>
              <a:rPr lang="es-ES" sz="1400" dirty="0" smtClean="0">
                <a:hlinkClick r:id="rId19"/>
              </a:rPr>
              <a:t> </a:t>
            </a:r>
            <a:r>
              <a:rPr lang="es-ES" sz="1400" dirty="0" err="1" smtClean="0">
                <a:hlinkClick r:id="rId19"/>
              </a:rPr>
              <a:t>Sivustolle</a:t>
            </a:r>
            <a:r>
              <a:rPr lang="es-ES" sz="1400" dirty="0" smtClean="0"/>
              <a:t> (</a:t>
            </a:r>
            <a:r>
              <a:rPr lang="es-ES" sz="1400" dirty="0" err="1" smtClean="0"/>
              <a:t>Finland</a:t>
            </a:r>
            <a:r>
              <a:rPr lang="es-ES" sz="1400" dirty="0" smtClean="0"/>
              <a:t>)</a:t>
            </a:r>
            <a:endParaRPr lang="es-E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GB" sz="4000" b="1" dirty="0" smtClean="0"/>
              <a:t>RATES IN </a:t>
            </a:r>
            <a:r>
              <a:rPr lang="en-GB" sz="4000" b="1" dirty="0" smtClean="0"/>
              <a:t>SPAIN</a:t>
            </a:r>
            <a:endParaRPr lang="ca-ES" sz="4000" b="1" dirty="0" smtClean="0"/>
          </a:p>
        </p:txBody>
      </p:sp>
      <p:sp>
        <p:nvSpPr>
          <p:cNvPr id="21507" name="Rectangle 3"/>
          <p:cNvSpPr>
            <a:spLocks noGrp="1" noChangeArrowheads="1"/>
          </p:cNvSpPr>
          <p:nvPr>
            <p:ph idx="1"/>
          </p:nvPr>
        </p:nvSpPr>
        <p:spPr>
          <a:xfrm>
            <a:off x="785813" y="1600200"/>
            <a:ext cx="7900987" cy="4900613"/>
          </a:xfrm>
        </p:spPr>
        <p:txBody>
          <a:bodyPr/>
          <a:lstStyle/>
          <a:p>
            <a:pPr eaLnBrk="1" hangingPunct="1">
              <a:buFont typeface="Wingdings" pitchFamily="2" charset="2"/>
              <a:buNone/>
            </a:pPr>
            <a:r>
              <a:rPr lang="en-GB" sz="1600" b="1" dirty="0" smtClean="0"/>
              <a:t>		</a:t>
            </a:r>
            <a:r>
              <a:rPr lang="en-GB" sz="4000" b="1" dirty="0" smtClean="0"/>
              <a:t>	</a:t>
            </a:r>
            <a:r>
              <a:rPr lang="en-GB" sz="2000" b="1" dirty="0" smtClean="0"/>
              <a:t>	</a:t>
            </a:r>
            <a:r>
              <a:rPr lang="en-GB" sz="2000" b="1" u="sng" dirty="0" smtClean="0"/>
              <a:t>Translation    //    	Dialog Writing</a:t>
            </a:r>
            <a:endParaRPr lang="en-GB" sz="2000" dirty="0" smtClean="0"/>
          </a:p>
          <a:p>
            <a:pPr eaLnBrk="1" hangingPunct="1"/>
            <a:r>
              <a:rPr lang="en-GB" sz="2000" dirty="0" smtClean="0"/>
              <a:t>Films/TV series	</a:t>
            </a:r>
            <a:r>
              <a:rPr lang="en-GB" sz="2000" b="1" dirty="0" smtClean="0"/>
              <a:t>36,50 € </a:t>
            </a:r>
            <a:r>
              <a:rPr lang="en-GB" sz="2000" dirty="0" smtClean="0"/>
              <a:t>/reel (10’)	</a:t>
            </a:r>
            <a:r>
              <a:rPr lang="en-GB" sz="2000" b="1" dirty="0" smtClean="0"/>
              <a:t>40,00 €</a:t>
            </a:r>
            <a:r>
              <a:rPr lang="en-GB" sz="2000" dirty="0" smtClean="0"/>
              <a:t> /reel (10’)</a:t>
            </a:r>
          </a:p>
          <a:p>
            <a:pPr eaLnBrk="1" hangingPunct="1">
              <a:buFont typeface="Wingdings" pitchFamily="2" charset="2"/>
              <a:buNone/>
            </a:pPr>
            <a:endParaRPr lang="en-GB" sz="2000" dirty="0" smtClean="0"/>
          </a:p>
          <a:p>
            <a:pPr eaLnBrk="1" hangingPunct="1"/>
            <a:r>
              <a:rPr lang="en-GB" sz="2000" dirty="0" smtClean="0"/>
              <a:t>Cartoons		</a:t>
            </a:r>
            <a:r>
              <a:rPr lang="en-GB" sz="2000" b="1" dirty="0" smtClean="0"/>
              <a:t>34,75</a:t>
            </a:r>
            <a:r>
              <a:rPr lang="en-GB" sz="2000" dirty="0" smtClean="0"/>
              <a:t> € /reel (10’)	</a:t>
            </a:r>
            <a:r>
              <a:rPr lang="en-GB" sz="2000" b="1" dirty="0" smtClean="0"/>
              <a:t>37,00</a:t>
            </a:r>
            <a:r>
              <a:rPr lang="en-GB" sz="2000" dirty="0" smtClean="0"/>
              <a:t> € /reel (10’)</a:t>
            </a:r>
          </a:p>
          <a:p>
            <a:pPr eaLnBrk="1" hangingPunct="1">
              <a:buFont typeface="Wingdings" pitchFamily="2" charset="2"/>
              <a:buNone/>
            </a:pPr>
            <a:endParaRPr lang="en-GB" sz="2000" dirty="0" smtClean="0"/>
          </a:p>
          <a:p>
            <a:pPr eaLnBrk="1" hangingPunct="1"/>
            <a:r>
              <a:rPr lang="en-GB" sz="2000" dirty="0" smtClean="0"/>
              <a:t>Documentaries	</a:t>
            </a:r>
            <a:r>
              <a:rPr lang="en-GB" sz="2000" b="1" dirty="0" smtClean="0"/>
              <a:t>42,00</a:t>
            </a:r>
            <a:r>
              <a:rPr lang="en-GB" sz="2000" dirty="0" smtClean="0"/>
              <a:t> € /reel (10’)	</a:t>
            </a:r>
            <a:r>
              <a:rPr lang="en-GB" sz="2000" b="1" dirty="0" smtClean="0"/>
              <a:t>15,75</a:t>
            </a:r>
            <a:r>
              <a:rPr lang="en-GB" sz="2000" dirty="0" smtClean="0"/>
              <a:t> € /reel (10’)</a:t>
            </a:r>
          </a:p>
          <a:p>
            <a:pPr eaLnBrk="1" hangingPunct="1">
              <a:buFont typeface="Wingdings" pitchFamily="2" charset="2"/>
              <a:buNone/>
            </a:pPr>
            <a:endParaRPr lang="en-GB" sz="2000" dirty="0" smtClean="0"/>
          </a:p>
          <a:p>
            <a:pPr eaLnBrk="1" hangingPunct="1"/>
            <a:r>
              <a:rPr lang="en-GB" sz="2000" dirty="0" smtClean="0"/>
              <a:t>Without Script and </a:t>
            </a:r>
            <a:r>
              <a:rPr lang="en-GB" sz="2000" dirty="0" err="1" smtClean="0"/>
              <a:t>ReverseTranslation</a:t>
            </a:r>
            <a:r>
              <a:rPr lang="en-GB" sz="2000" dirty="0" smtClean="0"/>
              <a:t>: </a:t>
            </a:r>
            <a:r>
              <a:rPr lang="en-GB" sz="2000" b="1" dirty="0" smtClean="0"/>
              <a:t>+ 100%</a:t>
            </a:r>
          </a:p>
          <a:p>
            <a:pPr algn="ctr" eaLnBrk="1" hangingPunct="1">
              <a:buFont typeface="Wingdings" pitchFamily="2" charset="2"/>
              <a:buNone/>
            </a:pPr>
            <a:endParaRPr lang="en-GB" sz="2000" i="1" dirty="0" smtClean="0"/>
          </a:p>
          <a:p>
            <a:pPr algn="ctr" eaLnBrk="1" hangingPunct="1">
              <a:buFont typeface="Wingdings" pitchFamily="2" charset="2"/>
              <a:buNone/>
            </a:pPr>
            <a:r>
              <a:rPr lang="en-GB" sz="2000" i="1" dirty="0" smtClean="0"/>
              <a:t>Dubbing actors (voice talents) 25-30€ /conv. + 3€/take</a:t>
            </a:r>
            <a:endParaRPr lang="en-US" sz="2000" i="1" dirty="0" smtClean="0"/>
          </a:p>
          <a:p>
            <a:pPr algn="ctr" eaLnBrk="1" hangingPunct="1"/>
            <a:endParaRPr lang="en-US" sz="2000" b="1" dirty="0" smtClean="0"/>
          </a:p>
          <a:p>
            <a:pPr algn="ctr" eaLnBrk="1" hangingPunct="1"/>
            <a:r>
              <a:rPr lang="en-US" sz="2000" b="1" dirty="0" smtClean="0"/>
              <a:t>France: price per dialogue line (TV) / per 20’ reel (cinema)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88950" y="115888"/>
            <a:ext cx="7970838" cy="850900"/>
          </a:xfrm>
        </p:spPr>
        <p:txBody>
          <a:bodyPr wrap="square" lIns="91440" tIns="45720" rIns="91440" bIns="45720" numCol="1" anchorCtr="0" compatLnSpc="1">
            <a:prstTxWarp prst="textNoShape">
              <a:avLst/>
            </a:prstTxWarp>
          </a:bodyPr>
          <a:lstStyle/>
          <a:p>
            <a:pPr eaLnBrk="1" hangingPunct="1"/>
            <a:r>
              <a:rPr lang="en-GB" sz="4000" smtClean="0">
                <a:solidFill>
                  <a:srgbClr val="35436A"/>
                </a:solidFill>
              </a:rPr>
              <a:t>The dubbing</a:t>
            </a:r>
            <a:r>
              <a:rPr lang="ca-ES" sz="4000" smtClean="0">
                <a:solidFill>
                  <a:srgbClr val="35436A"/>
                </a:solidFill>
              </a:rPr>
              <a:t> </a:t>
            </a:r>
            <a:r>
              <a:rPr lang="en-GB" sz="4000" smtClean="0">
                <a:solidFill>
                  <a:srgbClr val="35436A"/>
                </a:solidFill>
              </a:rPr>
              <a:t>process </a:t>
            </a:r>
            <a:endParaRPr lang="ca-ES" sz="4000" smtClean="0">
              <a:solidFill>
                <a:srgbClr val="35436A"/>
              </a:solidFill>
            </a:endParaRPr>
          </a:p>
        </p:txBody>
      </p:sp>
      <p:graphicFrame>
        <p:nvGraphicFramePr>
          <p:cNvPr id="5" name="4 Diagrama"/>
          <p:cNvGraphicFramePr/>
          <p:nvPr>
            <p:extLst>
              <p:ext uri="{D42A27DB-BD31-4B8C-83A1-F6EECF244321}">
                <p14:modId xmlns="" xmlns:p14="http://schemas.microsoft.com/office/powerpoint/2010/main" val="76642735"/>
              </p:ext>
            </p:extLst>
          </p:nvPr>
        </p:nvGraphicFramePr>
        <p:xfrm>
          <a:off x="395536" y="1196752"/>
          <a:ext cx="8219256"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3 CuadroTexto"/>
          <p:cNvSpPr txBox="1">
            <a:spLocks noChangeArrowheads="1"/>
          </p:cNvSpPr>
          <p:nvPr/>
        </p:nvSpPr>
        <p:spPr bwMode="auto">
          <a:xfrm>
            <a:off x="6011863" y="6457950"/>
            <a:ext cx="2619375" cy="400050"/>
          </a:xfrm>
          <a:prstGeom prst="rect">
            <a:avLst/>
          </a:prstGeom>
          <a:noFill/>
          <a:ln w="9525">
            <a:noFill/>
            <a:miter lim="800000"/>
            <a:headEnd/>
            <a:tailEnd/>
          </a:ln>
        </p:spPr>
        <p:txBody>
          <a:bodyPr wrap="none">
            <a:spAutoFit/>
          </a:bodyPr>
          <a:lstStyle/>
          <a:p>
            <a:pPr>
              <a:defRPr/>
            </a:pPr>
            <a:r>
              <a:rPr lang="en-US" sz="2000" dirty="0">
                <a:latin typeface="+mn-lt"/>
              </a:rPr>
              <a:t>Source: Chaume (2004)</a:t>
            </a:r>
          </a:p>
        </p:txBody>
      </p:sp>
    </p:spTree>
    <p:extLst>
      <p:ext uri="{BB962C8B-B14F-4D97-AF65-F5344CB8AC3E}">
        <p14:creationId xmlns="" xmlns:p14="http://schemas.microsoft.com/office/powerpoint/2010/main" val="1538584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04850" y="274638"/>
            <a:ext cx="7467600" cy="850900"/>
          </a:xfrm>
        </p:spPr>
        <p:txBody>
          <a:bodyPr wrap="square" lIns="91440" tIns="45720" rIns="91440" bIns="45720" numCol="1" anchorCtr="0" compatLnSpc="1">
            <a:prstTxWarp prst="textNoShape">
              <a:avLst/>
            </a:prstTxWarp>
            <a:noAutofit/>
          </a:bodyPr>
          <a:lstStyle/>
          <a:p>
            <a:pPr eaLnBrk="1" hangingPunct="1"/>
            <a:r>
              <a:rPr lang="en-GB" sz="3200" smtClean="0">
                <a:solidFill>
                  <a:srgbClr val="35436A"/>
                </a:solidFill>
              </a:rPr>
              <a:t>The dubbing</a:t>
            </a:r>
            <a:r>
              <a:rPr lang="ca-ES" sz="3200" smtClean="0">
                <a:solidFill>
                  <a:srgbClr val="35436A"/>
                </a:solidFill>
              </a:rPr>
              <a:t> </a:t>
            </a:r>
            <a:r>
              <a:rPr lang="en-GB" sz="3200" smtClean="0">
                <a:solidFill>
                  <a:srgbClr val="35436A"/>
                </a:solidFill>
              </a:rPr>
              <a:t>process from the translator’s point of view</a:t>
            </a:r>
            <a:endParaRPr lang="ca-ES" sz="3200" smtClean="0">
              <a:solidFill>
                <a:srgbClr val="35436A"/>
              </a:solidFill>
            </a:endParaRPr>
          </a:p>
        </p:txBody>
      </p:sp>
      <p:graphicFrame>
        <p:nvGraphicFramePr>
          <p:cNvPr id="5" name="4 Diagrama"/>
          <p:cNvGraphicFramePr/>
          <p:nvPr/>
        </p:nvGraphicFramePr>
        <p:xfrm>
          <a:off x="395536" y="1196752"/>
          <a:ext cx="8219256" cy="3816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3 CuadroTexto"/>
          <p:cNvSpPr txBox="1">
            <a:spLocks noChangeArrowheads="1"/>
          </p:cNvSpPr>
          <p:nvPr/>
        </p:nvSpPr>
        <p:spPr bwMode="auto">
          <a:xfrm>
            <a:off x="6011863" y="6457950"/>
            <a:ext cx="2919389" cy="400110"/>
          </a:xfrm>
          <a:prstGeom prst="rect">
            <a:avLst/>
          </a:prstGeom>
          <a:noFill/>
          <a:ln w="9525">
            <a:noFill/>
            <a:miter lim="800000"/>
            <a:headEnd/>
            <a:tailEnd/>
          </a:ln>
        </p:spPr>
        <p:txBody>
          <a:bodyPr wrap="none">
            <a:spAutoFit/>
          </a:bodyPr>
          <a:lstStyle/>
          <a:p>
            <a:pPr>
              <a:defRPr/>
            </a:pPr>
            <a:r>
              <a:rPr lang="en-US" sz="2000" dirty="0">
                <a:latin typeface="+mn-lt"/>
              </a:rPr>
              <a:t>Source: Chaume (</a:t>
            </a:r>
            <a:r>
              <a:rPr lang="en-US" sz="2000" dirty="0" smtClean="0">
                <a:latin typeface="+mn-lt"/>
              </a:rPr>
              <a:t>2012)</a:t>
            </a:r>
            <a:endParaRPr lang="en-US" sz="2000" dirty="0">
              <a:latin typeface="+mn-lt"/>
            </a:endParaRPr>
          </a:p>
        </p:txBody>
      </p:sp>
      <p:sp>
        <p:nvSpPr>
          <p:cNvPr id="7" name="3 CuadroTexto"/>
          <p:cNvSpPr txBox="1"/>
          <p:nvPr/>
        </p:nvSpPr>
        <p:spPr>
          <a:xfrm>
            <a:off x="395288" y="5229225"/>
            <a:ext cx="8280400" cy="1200150"/>
          </a:xfrm>
          <a:prstGeom prst="rect">
            <a:avLst/>
          </a:prstGeom>
          <a:solidFill>
            <a:schemeClr val="bg1">
              <a:lumMod val="85000"/>
            </a:schemeClr>
          </a:solidFill>
        </p:spPr>
        <p:txBody>
          <a:bodyPr>
            <a:spAutoFit/>
          </a:bodyPr>
          <a:lstStyle/>
          <a:p>
            <a:pPr>
              <a:defRPr/>
            </a:pPr>
            <a:r>
              <a:rPr lang="en-US" sz="2400" dirty="0">
                <a:latin typeface="+mn-lt"/>
              </a:rPr>
              <a:t>Adapters are responsible for </a:t>
            </a:r>
            <a:r>
              <a:rPr lang="en-US" sz="2400" dirty="0" err="1">
                <a:latin typeface="+mn-lt"/>
              </a:rPr>
              <a:t>synchronising</a:t>
            </a:r>
            <a:r>
              <a:rPr lang="en-US" sz="2400" dirty="0">
                <a:latin typeface="+mn-lt"/>
              </a:rPr>
              <a:t> the translation with the audio and visual cues of the </a:t>
            </a:r>
            <a:r>
              <a:rPr lang="en-US" sz="2400" dirty="0" smtClean="0">
                <a:latin typeface="+mn-lt"/>
              </a:rPr>
              <a:t>original.</a:t>
            </a:r>
            <a:endParaRPr lang="en-US" sz="2400" dirty="0">
              <a:latin typeface="+mn-lt"/>
            </a:endParaRPr>
          </a:p>
          <a:p>
            <a:pPr>
              <a:defRPr/>
            </a:pPr>
            <a:r>
              <a:rPr lang="en-US" sz="2400" dirty="0">
                <a:latin typeface="+mn-lt"/>
              </a:rPr>
              <a:t>Should translators be responsible for dialogue writing?</a:t>
            </a:r>
          </a:p>
        </p:txBody>
      </p:sp>
    </p:spTree>
    <p:extLst>
      <p:ext uri="{BB962C8B-B14F-4D97-AF65-F5344CB8AC3E}">
        <p14:creationId xmlns="" xmlns:p14="http://schemas.microsoft.com/office/powerpoint/2010/main" val="1375025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7467600" cy="922337"/>
          </a:xfrm>
        </p:spPr>
        <p:txBody>
          <a:bodyPr wrap="square" lIns="91440" tIns="45720" rIns="91440" bIns="45720" numCol="1" anchorCtr="0" compatLnSpc="1">
            <a:prstTxWarp prst="textNoShape">
              <a:avLst/>
            </a:prstTxWarp>
          </a:bodyPr>
          <a:lstStyle/>
          <a:p>
            <a:pPr eaLnBrk="1" hangingPunct="1"/>
            <a:r>
              <a:rPr lang="en-GB" smtClean="0">
                <a:solidFill>
                  <a:srgbClr val="35436A"/>
                </a:solidFill>
              </a:rPr>
              <a:t>The translator’s task</a:t>
            </a:r>
            <a:endParaRPr lang="ca-ES" smtClean="0">
              <a:solidFill>
                <a:srgbClr val="35436A"/>
              </a:solidFill>
            </a:endParaRPr>
          </a:p>
        </p:txBody>
      </p:sp>
      <p:sp>
        <p:nvSpPr>
          <p:cNvPr id="29699" name="Rectangle 3"/>
          <p:cNvSpPr>
            <a:spLocks noGrp="1" noChangeArrowheads="1"/>
          </p:cNvSpPr>
          <p:nvPr>
            <p:ph type="body" idx="1"/>
          </p:nvPr>
        </p:nvSpPr>
        <p:spPr>
          <a:xfrm>
            <a:off x="457200" y="1600200"/>
            <a:ext cx="8291513" cy="4873625"/>
          </a:xfrm>
        </p:spPr>
        <p:txBody>
          <a:bodyPr/>
          <a:lstStyle/>
          <a:p>
            <a:pPr eaLnBrk="1" hangingPunct="1">
              <a:spcBef>
                <a:spcPts val="600"/>
              </a:spcBef>
              <a:spcAft>
                <a:spcPts val="600"/>
              </a:spcAft>
              <a:buFont typeface="Wingdings" pitchFamily="2" charset="2"/>
              <a:buChar char="Ø"/>
            </a:pPr>
            <a:r>
              <a:rPr lang="en-GB" sz="2800" dirty="0" smtClean="0"/>
              <a:t>Receives: script + FTP (DVD)</a:t>
            </a:r>
          </a:p>
          <a:p>
            <a:pPr eaLnBrk="1" hangingPunct="1">
              <a:spcBef>
                <a:spcPts val="600"/>
              </a:spcBef>
              <a:spcAft>
                <a:spcPts val="600"/>
              </a:spcAft>
              <a:buFont typeface="Wingdings" pitchFamily="2" charset="2"/>
              <a:buChar char="Ø"/>
            </a:pPr>
            <a:r>
              <a:rPr lang="en-GB" sz="2800" dirty="0" smtClean="0"/>
              <a:t>Uses: Computer, access to the Internet, general &amp; specialised dictionaries, various translation resources</a:t>
            </a:r>
          </a:p>
          <a:p>
            <a:pPr eaLnBrk="1" hangingPunct="1">
              <a:spcBef>
                <a:spcPts val="600"/>
              </a:spcBef>
              <a:spcAft>
                <a:spcPts val="600"/>
              </a:spcAft>
              <a:buFont typeface="Wingdings" pitchFamily="2" charset="2"/>
              <a:buChar char="Ø"/>
            </a:pPr>
            <a:r>
              <a:rPr lang="en-GB" sz="2800" dirty="0" smtClean="0"/>
              <a:t>Submits: Word file with the translation sent by e-mail (+script, + DVD, + a printed version of the translation). </a:t>
            </a:r>
            <a:r>
              <a:rPr lang="en-GB" sz="2800" b="1" dirty="0" smtClean="0">
                <a:hlinkClick r:id="rId3" action="ppaction://hlinkfile"/>
              </a:rPr>
              <a:t>Translation </a:t>
            </a:r>
            <a:r>
              <a:rPr lang="en-GB" sz="2800" b="1" dirty="0" smtClean="0"/>
              <a:t>+ </a:t>
            </a:r>
            <a:r>
              <a:rPr lang="en-GB" sz="2800" b="1" dirty="0" smtClean="0">
                <a:hlinkClick r:id="rId4" action="ppaction://hlinkfile"/>
              </a:rPr>
              <a:t>Dialogue writing</a:t>
            </a:r>
            <a:endParaRPr lang="en-GB" sz="2800" b="1" dirty="0" smtClean="0"/>
          </a:p>
          <a:p>
            <a:pPr eaLnBrk="1" hangingPunct="1">
              <a:spcBef>
                <a:spcPts val="600"/>
              </a:spcBef>
              <a:spcAft>
                <a:spcPts val="600"/>
              </a:spcAft>
              <a:buFont typeface="Wingdings" pitchFamily="2" charset="2"/>
              <a:buChar char="Ø"/>
            </a:pPr>
            <a:r>
              <a:rPr lang="en-GB" sz="2800" dirty="0" smtClean="0"/>
              <a:t>Occasionally: specific software to separate takes or to count actors and takes</a:t>
            </a:r>
          </a:p>
        </p:txBody>
      </p:sp>
      <p:sp>
        <p:nvSpPr>
          <p:cNvPr id="29700" name="3 CuadroTexto"/>
          <p:cNvSpPr txBox="1">
            <a:spLocks noChangeArrowheads="1"/>
          </p:cNvSpPr>
          <p:nvPr/>
        </p:nvSpPr>
        <p:spPr bwMode="auto">
          <a:xfrm>
            <a:off x="323850" y="6488113"/>
            <a:ext cx="264687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dirty="0" err="1"/>
              <a:t>Source</a:t>
            </a:r>
            <a:r>
              <a:rPr lang="es-ES" dirty="0"/>
              <a:t>: Chaume (</a:t>
            </a:r>
            <a:r>
              <a:rPr lang="es-ES" dirty="0" smtClean="0"/>
              <a:t>2012)</a:t>
            </a:r>
            <a:endParaRPr lang="en-GB" dirty="0"/>
          </a:p>
        </p:txBody>
      </p:sp>
    </p:spTree>
    <p:extLst>
      <p:ext uri="{BB962C8B-B14F-4D97-AF65-F5344CB8AC3E}">
        <p14:creationId xmlns="" xmlns:p14="http://schemas.microsoft.com/office/powerpoint/2010/main" val="417151967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GB" sz="2800" b="1" dirty="0" smtClean="0"/>
              <a:t>SCRIPTS AND DIALOGUE LISTS</a:t>
            </a:r>
            <a:r>
              <a:rPr lang="en-GB" sz="2800" dirty="0" smtClean="0"/>
              <a:t/>
            </a:r>
            <a:br>
              <a:rPr lang="en-GB" sz="2800" dirty="0" smtClean="0"/>
            </a:br>
            <a:r>
              <a:rPr lang="en-GB" sz="2800" dirty="0" smtClean="0"/>
              <a:t>Documentaries (complete script)</a:t>
            </a:r>
            <a:endParaRPr lang="ca-ES" sz="2800" dirty="0" smtClean="0"/>
          </a:p>
        </p:txBody>
      </p:sp>
      <p:sp>
        <p:nvSpPr>
          <p:cNvPr id="15363" name="Rectangle 3"/>
          <p:cNvSpPr>
            <a:spLocks noGrp="1" noChangeArrowheads="1"/>
          </p:cNvSpPr>
          <p:nvPr>
            <p:ph type="body" idx="1"/>
          </p:nvPr>
        </p:nvSpPr>
        <p:spPr>
          <a:xfrm>
            <a:off x="914400" y="1600200"/>
            <a:ext cx="7772400" cy="4757738"/>
          </a:xfrm>
        </p:spPr>
        <p:txBody>
          <a:bodyPr/>
          <a:lstStyle/>
          <a:p>
            <a:pPr algn="ctr" eaLnBrk="1" hangingPunct="1">
              <a:lnSpc>
                <a:spcPct val="80000"/>
              </a:lnSpc>
              <a:buFont typeface="Wingdings" pitchFamily="2" charset="2"/>
              <a:buNone/>
            </a:pPr>
            <a:r>
              <a:rPr lang="en-GB" sz="1400" b="1" smtClean="0"/>
              <a:t>BEYOND 2000 </a:t>
            </a:r>
            <a:r>
              <a:rPr lang="en-GB" sz="1400" smtClean="0"/>
              <a:t>‑ SERIES 6/90 ‑ PROGRAM 012 ‑ INTERNATIONAL NO. 182	1</a:t>
            </a:r>
          </a:p>
          <a:p>
            <a:pPr eaLnBrk="1" hangingPunct="1">
              <a:lnSpc>
                <a:spcPct val="80000"/>
              </a:lnSpc>
              <a:buFont typeface="Wingdings" pitchFamily="2" charset="2"/>
              <a:buNone/>
            </a:pPr>
            <a:endParaRPr lang="en-GB" sz="900" smtClean="0"/>
          </a:p>
          <a:p>
            <a:pPr eaLnBrk="1" hangingPunct="1">
              <a:lnSpc>
                <a:spcPct val="80000"/>
              </a:lnSpc>
              <a:buFont typeface="Wingdings" pitchFamily="2" charset="2"/>
              <a:buNone/>
            </a:pPr>
            <a:r>
              <a:rPr lang="en-GB" sz="900" smtClean="0"/>
              <a:t>SHOT                                                                                               </a:t>
            </a:r>
          </a:p>
          <a:p>
            <a:pPr eaLnBrk="1" hangingPunct="1">
              <a:lnSpc>
                <a:spcPct val="80000"/>
              </a:lnSpc>
              <a:buFont typeface="Wingdings" pitchFamily="2" charset="2"/>
              <a:buNone/>
            </a:pPr>
            <a:r>
              <a:rPr lang="en-GB" sz="900" smtClean="0"/>
              <a:t>NO.	</a:t>
            </a:r>
            <a:r>
              <a:rPr lang="en-GB" sz="1200" b="1" smtClean="0">
                <a:solidFill>
                  <a:srgbClr val="FF0000"/>
                </a:solidFill>
              </a:rPr>
              <a:t>VISION</a:t>
            </a:r>
            <a:r>
              <a:rPr lang="en-GB" sz="900" smtClean="0"/>
              <a:t> (LENGTH OF SHOT)            	</a:t>
            </a:r>
            <a:r>
              <a:rPr lang="en-GB" sz="1200" b="1" smtClean="0">
                <a:solidFill>
                  <a:srgbClr val="FF0000"/>
                </a:solidFill>
              </a:rPr>
              <a:t>SOUND</a:t>
            </a:r>
            <a:r>
              <a:rPr lang="en-GB" sz="900" smtClean="0"/>
              <a:t> 			</a:t>
            </a:r>
            <a:r>
              <a:rPr lang="en-GB" sz="1100" b="1" smtClean="0">
                <a:solidFill>
                  <a:srgbClr val="FF0000"/>
                </a:solidFill>
              </a:rPr>
              <a:t>OPENING TIMING</a:t>
            </a:r>
          </a:p>
          <a:p>
            <a:pPr eaLnBrk="1" hangingPunct="1">
              <a:lnSpc>
                <a:spcPct val="80000"/>
              </a:lnSpc>
              <a:buFont typeface="Wingdings" pitchFamily="2" charset="2"/>
              <a:buNone/>
            </a:pPr>
            <a:r>
              <a:rPr lang="en-GB" sz="900" smtClean="0"/>
              <a:t>1.	BILLBOARD		MUSIC (1) BEGINS		1.30.00</a:t>
            </a:r>
          </a:p>
          <a:p>
            <a:pPr eaLnBrk="1" hangingPunct="1">
              <a:lnSpc>
                <a:spcPct val="80000"/>
              </a:lnSpc>
              <a:buFont typeface="Wingdings" pitchFamily="2" charset="2"/>
              <a:buNone/>
            </a:pPr>
            <a:r>
              <a:rPr lang="en-GB" sz="900" smtClean="0"/>
              <a:t>	NICOTINE PATCH.</a:t>
            </a:r>
          </a:p>
          <a:p>
            <a:pPr eaLnBrk="1" hangingPunct="1">
              <a:lnSpc>
                <a:spcPct val="80000"/>
              </a:lnSpc>
              <a:buFont typeface="Wingdings" pitchFamily="2" charset="2"/>
              <a:buNone/>
            </a:pPr>
            <a:r>
              <a:rPr lang="en-GB" sz="900" smtClean="0"/>
              <a:t>	(18.20)			</a:t>
            </a:r>
            <a:r>
              <a:rPr lang="en-GB" sz="1000" b="1" smtClean="0"/>
              <a:t>IAIN FINLAY </a:t>
            </a:r>
            <a:r>
              <a:rPr lang="en-GB" sz="1200" b="1" smtClean="0">
                <a:solidFill>
                  <a:srgbClr val="00B050"/>
                </a:solidFill>
              </a:rPr>
              <a:t>(V/O) </a:t>
            </a:r>
            <a:r>
              <a:rPr lang="en-GB" sz="900" smtClean="0"/>
              <a:t>		</a:t>
            </a:r>
            <a:r>
              <a:rPr lang="en-GB" sz="1200" b="1" smtClean="0"/>
              <a:t>1.34.00</a:t>
            </a:r>
          </a:p>
          <a:p>
            <a:pPr eaLnBrk="1" hangingPunct="1">
              <a:lnSpc>
                <a:spcPct val="80000"/>
              </a:lnSpc>
              <a:buFont typeface="Wingdings" pitchFamily="2" charset="2"/>
              <a:buNone/>
            </a:pPr>
            <a:r>
              <a:rPr lang="en-GB" sz="900" smtClean="0"/>
              <a:t>				Is there an easy way to give up</a:t>
            </a:r>
          </a:p>
          <a:p>
            <a:pPr eaLnBrk="1" hangingPunct="1">
              <a:lnSpc>
                <a:spcPct val="80000"/>
              </a:lnSpc>
              <a:buFont typeface="Wingdings" pitchFamily="2" charset="2"/>
              <a:buNone/>
            </a:pPr>
            <a:r>
              <a:rPr lang="en-GB" sz="900" smtClean="0"/>
              <a:t>				smoking?</a:t>
            </a:r>
          </a:p>
          <a:p>
            <a:pPr eaLnBrk="1" hangingPunct="1">
              <a:lnSpc>
                <a:spcPct val="80000"/>
              </a:lnSpc>
              <a:buFont typeface="Wingdings" pitchFamily="2" charset="2"/>
              <a:buNone/>
            </a:pPr>
            <a:r>
              <a:rPr lang="en-GB" sz="900" smtClean="0"/>
              <a:t>				AT 1.38.00:</a:t>
            </a:r>
          </a:p>
          <a:p>
            <a:pPr eaLnBrk="1" hangingPunct="1">
              <a:lnSpc>
                <a:spcPct val="80000"/>
              </a:lnSpc>
              <a:buFont typeface="Wingdings" pitchFamily="2" charset="2"/>
              <a:buNone/>
            </a:pPr>
            <a:r>
              <a:rPr lang="en-GB" sz="900" smtClean="0"/>
              <a:t>				Can the one in ten of us who will</a:t>
            </a:r>
          </a:p>
          <a:p>
            <a:pPr eaLnBrk="1" hangingPunct="1">
              <a:lnSpc>
                <a:spcPct val="80000"/>
              </a:lnSpc>
              <a:buFont typeface="Wingdings" pitchFamily="2" charset="2"/>
              <a:buNone/>
            </a:pPr>
            <a:r>
              <a:rPr lang="en-GB" sz="900" smtClean="0"/>
              <a:t>				die from smoking related diseases</a:t>
            </a:r>
          </a:p>
          <a:p>
            <a:pPr eaLnBrk="1" hangingPunct="1">
              <a:lnSpc>
                <a:spcPct val="80000"/>
              </a:lnSpc>
              <a:buFont typeface="Wingdings" pitchFamily="2" charset="2"/>
              <a:buNone/>
            </a:pPr>
            <a:r>
              <a:rPr lang="en-GB" sz="900" smtClean="0"/>
              <a:t>				be saved?</a:t>
            </a:r>
          </a:p>
          <a:p>
            <a:pPr eaLnBrk="1" hangingPunct="1">
              <a:lnSpc>
                <a:spcPct val="80000"/>
              </a:lnSpc>
              <a:buFont typeface="Wingdings" pitchFamily="2" charset="2"/>
              <a:buNone/>
            </a:pPr>
            <a:r>
              <a:rPr lang="en-GB" sz="1100" b="1" smtClean="0">
                <a:solidFill>
                  <a:srgbClr val="0070C0"/>
                </a:solidFill>
              </a:rPr>
              <a:t>WIPE</a:t>
            </a:r>
          </a:p>
          <a:p>
            <a:pPr eaLnBrk="1" hangingPunct="1">
              <a:lnSpc>
                <a:spcPct val="80000"/>
              </a:lnSpc>
              <a:buFont typeface="Wingdings" pitchFamily="2" charset="2"/>
              <a:buNone/>
            </a:pPr>
            <a:r>
              <a:rPr lang="en-GB" sz="900" smtClean="0"/>
              <a:t>2.	BILLBOARD	                                                  			1.48.20		</a:t>
            </a:r>
          </a:p>
          <a:p>
            <a:pPr eaLnBrk="1" hangingPunct="1">
              <a:lnSpc>
                <a:spcPct val="80000"/>
              </a:lnSpc>
              <a:buFont typeface="Wingdings" pitchFamily="2" charset="2"/>
              <a:buNone/>
            </a:pPr>
            <a:r>
              <a:rPr lang="en-GB" sz="900" smtClean="0"/>
              <a:t>	SNAKE TRACKER.		IAIN </a:t>
            </a:r>
            <a:r>
              <a:rPr lang="en-GB" sz="1200" b="1" smtClean="0">
                <a:solidFill>
                  <a:srgbClr val="00B050"/>
                </a:solidFill>
              </a:rPr>
              <a:t>(V/O)</a:t>
            </a:r>
            <a:r>
              <a:rPr lang="en-GB" sz="900" smtClean="0"/>
              <a:t>		 	1.49.20</a:t>
            </a:r>
          </a:p>
          <a:p>
            <a:pPr eaLnBrk="1" hangingPunct="1">
              <a:lnSpc>
                <a:spcPct val="80000"/>
              </a:lnSpc>
              <a:buFont typeface="Wingdings" pitchFamily="2" charset="2"/>
              <a:buNone/>
            </a:pPr>
            <a:r>
              <a:rPr lang="en-GB" sz="900" smtClean="0"/>
              <a:t>	(6.05)			What did I do to deserve this</a:t>
            </a:r>
          </a:p>
          <a:p>
            <a:pPr eaLnBrk="1" hangingPunct="1">
              <a:lnSpc>
                <a:spcPct val="80000"/>
              </a:lnSpc>
              <a:buFont typeface="Wingdings" pitchFamily="2" charset="2"/>
              <a:buNone/>
            </a:pPr>
            <a:r>
              <a:rPr lang="en-GB" sz="900" smtClean="0"/>
              <a:t>				story. Couldn't someone else have</a:t>
            </a:r>
          </a:p>
          <a:p>
            <a:pPr eaLnBrk="1" hangingPunct="1">
              <a:lnSpc>
                <a:spcPct val="80000"/>
              </a:lnSpc>
              <a:buFont typeface="Wingdings" pitchFamily="2" charset="2"/>
              <a:buNone/>
            </a:pPr>
            <a:r>
              <a:rPr lang="en-GB" sz="900" smtClean="0"/>
              <a:t>				done it?</a:t>
            </a:r>
          </a:p>
          <a:p>
            <a:pPr eaLnBrk="1" hangingPunct="1">
              <a:lnSpc>
                <a:spcPct val="80000"/>
              </a:lnSpc>
              <a:buFont typeface="Wingdings" pitchFamily="2" charset="2"/>
              <a:buNone/>
            </a:pPr>
            <a:r>
              <a:rPr lang="en-GB" sz="1100" b="1" smtClean="0">
                <a:solidFill>
                  <a:srgbClr val="0070C0"/>
                </a:solidFill>
              </a:rPr>
              <a:t>WIPE</a:t>
            </a:r>
            <a:r>
              <a:rPr lang="en-GB" sz="900" smtClean="0"/>
              <a:t>						1.55.00</a:t>
            </a:r>
          </a:p>
          <a:p>
            <a:pPr eaLnBrk="1" hangingPunct="1">
              <a:lnSpc>
                <a:spcPct val="80000"/>
              </a:lnSpc>
              <a:buFont typeface="Wingdings" pitchFamily="2" charset="2"/>
              <a:buNone/>
            </a:pPr>
            <a:r>
              <a:rPr lang="en-GB" sz="900" smtClean="0"/>
              <a:t>3.	BILLBOARD		Ad who will win the race to mass	</a:t>
            </a:r>
          </a:p>
          <a:p>
            <a:pPr eaLnBrk="1" hangingPunct="1">
              <a:lnSpc>
                <a:spcPct val="80000"/>
              </a:lnSpc>
              <a:buFont typeface="Wingdings" pitchFamily="2" charset="2"/>
              <a:buNone/>
            </a:pPr>
            <a:r>
              <a:rPr lang="en-GB" sz="900" smtClean="0"/>
              <a:t>	DIAMOND FILM.		produce diamonds? Find out on</a:t>
            </a:r>
          </a:p>
          <a:p>
            <a:pPr eaLnBrk="1" hangingPunct="1">
              <a:lnSpc>
                <a:spcPct val="80000"/>
              </a:lnSpc>
              <a:buFont typeface="Wingdings" pitchFamily="2" charset="2"/>
              <a:buNone/>
            </a:pPr>
            <a:r>
              <a:rPr lang="en-GB" sz="900" smtClean="0"/>
              <a:t>	(8.20)			Beyond 2000.</a:t>
            </a:r>
          </a:p>
          <a:p>
            <a:pPr eaLnBrk="1" hangingPunct="1">
              <a:lnSpc>
                <a:spcPct val="80000"/>
              </a:lnSpc>
              <a:buFont typeface="Wingdings" pitchFamily="2" charset="2"/>
              <a:buNone/>
            </a:pPr>
            <a:endParaRPr lang="en-GB" sz="900" smtClean="0"/>
          </a:p>
          <a:p>
            <a:pPr eaLnBrk="1" hangingPunct="1">
              <a:lnSpc>
                <a:spcPct val="80000"/>
              </a:lnSpc>
              <a:buFont typeface="Wingdings" pitchFamily="2" charset="2"/>
              <a:buNone/>
            </a:pPr>
            <a:r>
              <a:rPr lang="en-GB" sz="900" smtClean="0"/>
              <a:t>4.	OPENING SEQUENCE.		MUSIC CHANGE (2)              		2.03.20	</a:t>
            </a:r>
          </a:p>
          <a:p>
            <a:pPr eaLnBrk="1" hangingPunct="1">
              <a:lnSpc>
                <a:spcPct val="80000"/>
              </a:lnSpc>
              <a:buFont typeface="Wingdings" pitchFamily="2" charset="2"/>
              <a:buNone/>
            </a:pPr>
            <a:r>
              <a:rPr lang="en-GB" sz="900" smtClean="0"/>
              <a:t>	(16.07)			Theme 2.06.00</a:t>
            </a:r>
          </a:p>
          <a:p>
            <a:pPr eaLnBrk="1" hangingPunct="1">
              <a:lnSpc>
                <a:spcPct val="80000"/>
              </a:lnSpc>
              <a:buFont typeface="Wingdings" pitchFamily="2" charset="2"/>
              <a:buNone/>
            </a:pPr>
            <a:r>
              <a:rPr lang="en-GB" sz="900" smtClean="0"/>
              <a:t>5.	</a:t>
            </a:r>
            <a:r>
              <a:rPr lang="en-GB" sz="1200" b="1" smtClean="0">
                <a:solidFill>
                  <a:srgbClr val="7030A0"/>
                </a:solidFill>
              </a:rPr>
              <a:t>TITLE ‑ BEYOND 2000</a:t>
            </a:r>
            <a:r>
              <a:rPr lang="en-GB" sz="900" b="1" smtClean="0">
                <a:solidFill>
                  <a:srgbClr val="7030A0"/>
                </a:solidFill>
              </a:rPr>
              <a:t>	</a:t>
            </a:r>
            <a:r>
              <a:rPr lang="en-GB" sz="900" b="1" smtClean="0"/>
              <a:t>			 </a:t>
            </a:r>
            <a:r>
              <a:rPr lang="en-GB" sz="900" smtClean="0"/>
              <a:t>2.20.02	</a:t>
            </a:r>
          </a:p>
          <a:p>
            <a:pPr eaLnBrk="1" hangingPunct="1">
              <a:lnSpc>
                <a:spcPct val="80000"/>
              </a:lnSpc>
              <a:buFont typeface="Wingdings" pitchFamily="2" charset="2"/>
              <a:buNone/>
            </a:pPr>
            <a:r>
              <a:rPr lang="en-GB" sz="900" smtClean="0"/>
              <a:t>	(1.23)</a:t>
            </a:r>
          </a:p>
          <a:p>
            <a:pPr eaLnBrk="1" hangingPunct="1">
              <a:lnSpc>
                <a:spcPct val="80000"/>
              </a:lnSpc>
              <a:buFont typeface="Wingdings" pitchFamily="2" charset="2"/>
              <a:buNone/>
            </a:pPr>
            <a:r>
              <a:rPr lang="en-GB" sz="1100" b="1" smtClean="0">
                <a:solidFill>
                  <a:srgbClr val="0070C0"/>
                </a:solidFill>
              </a:rPr>
              <a:t>DISSOLVE</a:t>
            </a:r>
          </a:p>
          <a:p>
            <a:pPr eaLnBrk="1" hangingPunct="1">
              <a:lnSpc>
                <a:spcPct val="80000"/>
              </a:lnSpc>
              <a:buFont typeface="Wingdings" pitchFamily="2" charset="2"/>
              <a:buNone/>
            </a:pPr>
            <a:r>
              <a:rPr lang="en-GB" sz="900" smtClean="0"/>
              <a:t>6.	EL IAIN WALKS ACROSS                                                  			 2.22.00	</a:t>
            </a:r>
          </a:p>
          <a:p>
            <a:pPr eaLnBrk="1" hangingPunct="1">
              <a:lnSpc>
                <a:spcPct val="80000"/>
              </a:lnSpc>
              <a:buFont typeface="Wingdings" pitchFamily="2" charset="2"/>
              <a:buNone/>
            </a:pPr>
            <a:r>
              <a:rPr lang="en-GB" sz="900" smtClean="0"/>
              <a:t>	STUDIO.</a:t>
            </a:r>
          </a:p>
          <a:p>
            <a:pPr eaLnBrk="1" hangingPunct="1">
              <a:lnSpc>
                <a:spcPct val="80000"/>
              </a:lnSpc>
              <a:buFont typeface="Wingdings" pitchFamily="2" charset="2"/>
              <a:buNone/>
            </a:pPr>
            <a:r>
              <a:rPr lang="en-GB" sz="900" smtClean="0"/>
              <a:t>	(3.00)</a:t>
            </a:r>
            <a:endParaRPr lang="ca-ES" sz="900" smtClean="0"/>
          </a:p>
        </p:txBody>
      </p:sp>
      <p:sp>
        <p:nvSpPr>
          <p:cNvPr id="4" name="3 Marcador de pie de página"/>
          <p:cNvSpPr>
            <a:spLocks noGrp="1"/>
          </p:cNvSpPr>
          <p:nvPr>
            <p:ph type="ftr" sz="quarter" idx="11"/>
          </p:nvPr>
        </p:nvSpPr>
        <p:spPr/>
        <p:txBody>
          <a:bodyPr/>
          <a:lstStyle/>
          <a:p>
            <a:pPr>
              <a:defRPr/>
            </a:pPr>
            <a:r>
              <a:rPr lang="it-IT" dirty="0"/>
              <a:t>Prof. Frederic Chaume. </a:t>
            </a:r>
          </a:p>
          <a:p>
            <a:pPr>
              <a:defRPr/>
            </a:pPr>
            <a:r>
              <a:rPr lang="it-IT" dirty="0"/>
              <a:t>Universitat Jaume I - Imperial College London</a:t>
            </a:r>
            <a:endParaRPr lang="ca-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GB" sz="3200" b="1" dirty="0" smtClean="0"/>
              <a:t>THE TARGET TEXT</a:t>
            </a:r>
            <a:endParaRPr lang="es-ES" dirty="0" smtClean="0"/>
          </a:p>
        </p:txBody>
      </p:sp>
      <p:sp>
        <p:nvSpPr>
          <p:cNvPr id="19459" name="Rectangle 3"/>
          <p:cNvSpPr>
            <a:spLocks noGrp="1" noChangeArrowheads="1"/>
          </p:cNvSpPr>
          <p:nvPr>
            <p:ph type="body" idx="1"/>
          </p:nvPr>
        </p:nvSpPr>
        <p:spPr/>
        <p:txBody>
          <a:bodyPr/>
          <a:lstStyle/>
          <a:p>
            <a:pPr eaLnBrk="1" hangingPunct="1">
              <a:lnSpc>
                <a:spcPct val="80000"/>
              </a:lnSpc>
              <a:buFont typeface="Wingdings" pitchFamily="2" charset="2"/>
              <a:buNone/>
            </a:pPr>
            <a:r>
              <a:rPr lang="en-GB" sz="1800" smtClean="0"/>
              <a:t>1.			03.52</a:t>
            </a:r>
          </a:p>
          <a:p>
            <a:pPr eaLnBrk="1" hangingPunct="1">
              <a:lnSpc>
                <a:spcPct val="80000"/>
              </a:lnSpc>
              <a:buFont typeface="Wingdings" pitchFamily="2" charset="2"/>
              <a:buNone/>
            </a:pPr>
            <a:r>
              <a:rPr lang="en-GB" sz="1800" smtClean="0"/>
              <a:t>NARRATOR	From Tarifa, in the South of the Iberian Peninsula, to 			Cabo Creus, up in the North, the Mediterranean Sea is 		a symbol of our identity and a source of richness. But 			above all, the Mediterranean Sea has a deep 			sentimental feeling for those who live next to it.</a:t>
            </a:r>
          </a:p>
          <a:p>
            <a:pPr eaLnBrk="1" hangingPunct="1">
              <a:lnSpc>
                <a:spcPct val="80000"/>
              </a:lnSpc>
              <a:buFont typeface="Wingdings" pitchFamily="2" charset="2"/>
              <a:buNone/>
            </a:pPr>
            <a:r>
              <a:rPr lang="en-GB" sz="1800" smtClean="0"/>
              <a:t>________________________________________________________</a:t>
            </a:r>
          </a:p>
          <a:p>
            <a:pPr eaLnBrk="1" hangingPunct="1">
              <a:lnSpc>
                <a:spcPct val="80000"/>
              </a:lnSpc>
              <a:buFont typeface="Wingdings" pitchFamily="2" charset="2"/>
              <a:buNone/>
            </a:pPr>
            <a:r>
              <a:rPr lang="en-GB" sz="1800" smtClean="0"/>
              <a:t>2.			04.13</a:t>
            </a:r>
          </a:p>
          <a:p>
            <a:pPr eaLnBrk="1" hangingPunct="1">
              <a:lnSpc>
                <a:spcPct val="80000"/>
              </a:lnSpc>
              <a:buFont typeface="Wingdings" pitchFamily="2" charset="2"/>
              <a:buNone/>
            </a:pPr>
            <a:r>
              <a:rPr lang="en-GB" sz="1800" smtClean="0"/>
              <a:t>NARRATOR	Along the Mediterranean shores we can find the roots of 		several civilizations that have settled in these lands. We 		have been enjoying one of the most wonderful climates 		of the planet since our ancestors settled here.</a:t>
            </a:r>
          </a:p>
          <a:p>
            <a:pPr eaLnBrk="1" hangingPunct="1">
              <a:lnSpc>
                <a:spcPct val="80000"/>
              </a:lnSpc>
              <a:buFont typeface="Wingdings" pitchFamily="2" charset="2"/>
              <a:buNone/>
            </a:pPr>
            <a:r>
              <a:rPr lang="en-GB" sz="1800" smtClean="0"/>
              <a:t>__________________________________________________________</a:t>
            </a:r>
          </a:p>
          <a:p>
            <a:pPr eaLnBrk="1" hangingPunct="1">
              <a:lnSpc>
                <a:spcPct val="80000"/>
              </a:lnSpc>
              <a:buFont typeface="Wingdings" pitchFamily="2" charset="2"/>
              <a:buNone/>
            </a:pPr>
            <a:endParaRPr lang="en-GB" sz="1800" smtClean="0"/>
          </a:p>
        </p:txBody>
      </p:sp>
      <p:sp>
        <p:nvSpPr>
          <p:cNvPr id="4" name="3 Marcador de pie de página"/>
          <p:cNvSpPr>
            <a:spLocks noGrp="1"/>
          </p:cNvSpPr>
          <p:nvPr>
            <p:ph type="ftr" sz="quarter" idx="11"/>
          </p:nvPr>
        </p:nvSpPr>
        <p:spPr/>
        <p:txBody>
          <a:bodyPr/>
          <a:lstStyle/>
          <a:p>
            <a:pPr>
              <a:defRPr/>
            </a:pPr>
            <a:r>
              <a:rPr lang="it-IT" dirty="0"/>
              <a:t>Prof. Frederic Chaume. </a:t>
            </a:r>
          </a:p>
          <a:p>
            <a:pPr>
              <a:defRPr/>
            </a:pPr>
            <a:r>
              <a:rPr lang="it-IT" dirty="0"/>
              <a:t>Universitat Jaume I - Imperial College London</a:t>
            </a:r>
            <a:endParaRPr lang="ca-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n-GB" sz="3200" b="1" dirty="0" smtClean="0"/>
              <a:t>DIALOGUE WRITING: LAYOUT (I) </a:t>
            </a:r>
            <a:br>
              <a:rPr lang="en-GB" sz="3200" b="1" dirty="0" smtClean="0"/>
            </a:br>
            <a:r>
              <a:rPr lang="en-GB" sz="2400" b="1" dirty="0" smtClean="0"/>
              <a:t>GENERAL TRENDS</a:t>
            </a:r>
            <a:endParaRPr lang="es-ES" sz="2400" b="1" dirty="0" smtClean="0"/>
          </a:p>
        </p:txBody>
      </p:sp>
      <p:sp>
        <p:nvSpPr>
          <p:cNvPr id="44035" name="Rectangle 3"/>
          <p:cNvSpPr>
            <a:spLocks noGrp="1" noChangeArrowheads="1"/>
          </p:cNvSpPr>
          <p:nvPr>
            <p:ph idx="1"/>
          </p:nvPr>
        </p:nvSpPr>
        <p:spPr/>
        <p:txBody>
          <a:bodyPr/>
          <a:lstStyle/>
          <a:p>
            <a:pPr algn="ctr" eaLnBrk="1" hangingPunct="1">
              <a:buNone/>
            </a:pPr>
            <a:r>
              <a:rPr lang="es-ES" b="1" dirty="0" err="1" smtClean="0"/>
              <a:t>Respect</a:t>
            </a:r>
            <a:r>
              <a:rPr lang="es-ES" b="1" dirty="0" smtClean="0"/>
              <a:t> </a:t>
            </a:r>
            <a:r>
              <a:rPr lang="es-ES" b="1" dirty="0" err="1" smtClean="0"/>
              <a:t>to</a:t>
            </a:r>
            <a:r>
              <a:rPr lang="es-ES" b="1" dirty="0" smtClean="0"/>
              <a:t> </a:t>
            </a:r>
            <a:r>
              <a:rPr lang="es-ES" b="1" dirty="0" err="1" smtClean="0"/>
              <a:t>the</a:t>
            </a:r>
            <a:r>
              <a:rPr lang="es-ES" b="1" dirty="0" smtClean="0"/>
              <a:t> audiovisual </a:t>
            </a:r>
            <a:r>
              <a:rPr lang="es-ES" b="1" dirty="0" err="1" smtClean="0"/>
              <a:t>narrative</a:t>
            </a:r>
            <a:r>
              <a:rPr lang="es-ES" b="1" dirty="0" smtClean="0"/>
              <a:t> </a:t>
            </a:r>
            <a:r>
              <a:rPr lang="es-ES" b="1" dirty="0" err="1" smtClean="0"/>
              <a:t>conventions</a:t>
            </a:r>
            <a:r>
              <a:rPr lang="es-ES" b="1" dirty="0" smtClean="0"/>
              <a:t> as </a:t>
            </a:r>
            <a:r>
              <a:rPr lang="es-ES" b="1" dirty="0" err="1" smtClean="0"/>
              <a:t>far</a:t>
            </a:r>
            <a:r>
              <a:rPr lang="es-ES" b="1" dirty="0" smtClean="0"/>
              <a:t> as </a:t>
            </a:r>
            <a:r>
              <a:rPr lang="es-ES" b="1" dirty="0" err="1" smtClean="0"/>
              <a:t>possible</a:t>
            </a:r>
            <a:endParaRPr lang="es-ES" b="1" dirty="0" smtClean="0"/>
          </a:p>
          <a:p>
            <a:pPr lvl="1" eaLnBrk="1" hangingPunct="1"/>
            <a:r>
              <a:rPr lang="es-ES" dirty="0" err="1" smtClean="0"/>
              <a:t>Scene</a:t>
            </a:r>
            <a:r>
              <a:rPr lang="es-ES" dirty="0" smtClean="0"/>
              <a:t> </a:t>
            </a:r>
            <a:r>
              <a:rPr lang="es-ES" dirty="0" err="1" smtClean="0"/>
              <a:t>changes</a:t>
            </a:r>
            <a:r>
              <a:rPr lang="es-ES" dirty="0" smtClean="0"/>
              <a:t> (</a:t>
            </a:r>
            <a:r>
              <a:rPr lang="es-ES" dirty="0" err="1" smtClean="0"/>
              <a:t>not</a:t>
            </a:r>
            <a:r>
              <a:rPr lang="es-ES" dirty="0" smtClean="0"/>
              <a:t> </a:t>
            </a:r>
            <a:r>
              <a:rPr lang="es-ES" dirty="0" err="1" smtClean="0"/>
              <a:t>shot</a:t>
            </a:r>
            <a:r>
              <a:rPr lang="es-ES" dirty="0" smtClean="0"/>
              <a:t> </a:t>
            </a:r>
            <a:r>
              <a:rPr lang="es-ES" dirty="0" err="1" smtClean="0"/>
              <a:t>changes</a:t>
            </a:r>
            <a:r>
              <a:rPr lang="es-ES" dirty="0" smtClean="0"/>
              <a:t>) </a:t>
            </a:r>
          </a:p>
          <a:p>
            <a:pPr lvl="1" eaLnBrk="1" hangingPunct="1"/>
            <a:r>
              <a:rPr lang="es-ES" dirty="0" err="1" smtClean="0"/>
              <a:t>Action</a:t>
            </a:r>
            <a:r>
              <a:rPr lang="es-ES" dirty="0" smtClean="0"/>
              <a:t> </a:t>
            </a:r>
            <a:r>
              <a:rPr lang="es-ES" dirty="0" err="1" smtClean="0"/>
              <a:t>breaks</a:t>
            </a:r>
            <a:endParaRPr lang="es-ES" dirty="0" smtClean="0"/>
          </a:p>
          <a:p>
            <a:pPr lvl="2" eaLnBrk="1" hangingPunct="1"/>
            <a:r>
              <a:rPr lang="ca-ES" dirty="0" err="1" smtClean="0"/>
              <a:t>Turning</a:t>
            </a:r>
            <a:r>
              <a:rPr lang="ca-ES" dirty="0" smtClean="0"/>
              <a:t> </a:t>
            </a:r>
            <a:r>
              <a:rPr lang="ca-ES" dirty="0" err="1" smtClean="0"/>
              <a:t>points</a:t>
            </a:r>
            <a:endParaRPr lang="es-ES" dirty="0" smtClean="0"/>
          </a:p>
          <a:p>
            <a:pPr lvl="2" eaLnBrk="1" hangingPunct="1"/>
            <a:r>
              <a:rPr lang="es-ES" dirty="0" err="1" smtClean="0"/>
              <a:t>One</a:t>
            </a:r>
            <a:r>
              <a:rPr lang="es-ES" dirty="0" smtClean="0"/>
              <a:t> </a:t>
            </a:r>
            <a:r>
              <a:rPr lang="es-ES" dirty="0" err="1" smtClean="0"/>
              <a:t>character</a:t>
            </a:r>
            <a:r>
              <a:rPr lang="es-ES" dirty="0" smtClean="0"/>
              <a:t> </a:t>
            </a:r>
            <a:r>
              <a:rPr lang="es-ES" dirty="0" err="1" smtClean="0"/>
              <a:t>leaves</a:t>
            </a:r>
            <a:r>
              <a:rPr lang="es-ES" dirty="0" smtClean="0"/>
              <a:t> </a:t>
            </a:r>
            <a:r>
              <a:rPr lang="es-ES" dirty="0" err="1" smtClean="0"/>
              <a:t>or</a:t>
            </a:r>
            <a:r>
              <a:rPr lang="es-ES" dirty="0" smtClean="0"/>
              <a:t> comes </a:t>
            </a:r>
            <a:r>
              <a:rPr lang="es-ES" dirty="0" err="1" smtClean="0"/>
              <a:t>into</a:t>
            </a:r>
            <a:r>
              <a:rPr lang="es-ES" dirty="0" smtClean="0"/>
              <a:t> </a:t>
            </a:r>
            <a:r>
              <a:rPr lang="es-ES" dirty="0" err="1" smtClean="0"/>
              <a:t>scene</a:t>
            </a:r>
            <a:endParaRPr lang="es-ES" dirty="0" smtClean="0"/>
          </a:p>
          <a:p>
            <a:pPr lvl="1" eaLnBrk="1" hangingPunct="1"/>
            <a:r>
              <a:rPr lang="es-ES" dirty="0" smtClean="0"/>
              <a:t>Audiovisual </a:t>
            </a:r>
            <a:r>
              <a:rPr lang="es-ES" dirty="0" err="1" smtClean="0"/>
              <a:t>Punctuation</a:t>
            </a:r>
            <a:r>
              <a:rPr lang="es-ES" dirty="0" smtClean="0"/>
              <a:t> Marks:</a:t>
            </a:r>
          </a:p>
          <a:p>
            <a:pPr lvl="2" eaLnBrk="1" hangingPunct="1"/>
            <a:r>
              <a:rPr lang="es-ES" dirty="0" smtClean="0"/>
              <a:t>Flash backs, flash forwards</a:t>
            </a:r>
          </a:p>
          <a:p>
            <a:pPr lvl="2" eaLnBrk="1" hangingPunct="1"/>
            <a:r>
              <a:rPr lang="ca-ES" dirty="0" smtClean="0"/>
              <a:t>Iris, </a:t>
            </a:r>
            <a:r>
              <a:rPr lang="ca-ES" dirty="0" err="1" smtClean="0"/>
              <a:t>wipes</a:t>
            </a:r>
            <a:r>
              <a:rPr lang="ca-ES" dirty="0" smtClean="0"/>
              <a:t>, etc.</a:t>
            </a:r>
            <a:endParaRPr lang="es-ES" dirty="0" smtClean="0"/>
          </a:p>
          <a:p>
            <a:pPr lvl="1" eaLnBrk="1" hangingPunct="1"/>
            <a:endParaRPr lang="es-ES" dirty="0" smtClean="0"/>
          </a:p>
          <a:p>
            <a:pPr eaLnBrk="1" hangingPunct="1">
              <a:lnSpc>
                <a:spcPct val="80000"/>
              </a:lnSpc>
              <a:buFont typeface="Wingdings" pitchFamily="2" charset="2"/>
              <a:buNone/>
            </a:pPr>
            <a:endParaRPr lang="es-ES"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r>
              <a:rPr lang="ca-ES" smtClean="0"/>
              <a:t>The target text layout (France)</a:t>
            </a:r>
            <a:endParaRPr lang="es-ES" smtClean="0"/>
          </a:p>
        </p:txBody>
      </p:sp>
      <p:sp>
        <p:nvSpPr>
          <p:cNvPr id="21507" name="2 Marcador de contenido"/>
          <p:cNvSpPr>
            <a:spLocks noGrp="1"/>
          </p:cNvSpPr>
          <p:nvPr>
            <p:ph idx="1"/>
          </p:nvPr>
        </p:nvSpPr>
        <p:spPr>
          <a:xfrm>
            <a:off x="914400" y="1484313"/>
            <a:ext cx="7772400" cy="5373687"/>
          </a:xfrm>
        </p:spPr>
        <p:txBody>
          <a:bodyPr/>
          <a:lstStyle/>
          <a:p>
            <a:pPr>
              <a:buFont typeface="Wingdings" pitchFamily="2" charset="2"/>
              <a:buNone/>
            </a:pPr>
            <a:r>
              <a:rPr lang="en-GB" sz="1100" i="1" dirty="0" smtClean="0"/>
              <a:t>Street Soccer Episode 19-Trop d’amour </a:t>
            </a:r>
            <a:r>
              <a:rPr lang="en-GB" sz="1100" i="1" dirty="0" err="1" smtClean="0"/>
              <a:t>tue</a:t>
            </a:r>
            <a:r>
              <a:rPr lang="en-GB" sz="1100" i="1" dirty="0" smtClean="0"/>
              <a:t> </a:t>
            </a:r>
            <a:r>
              <a:rPr lang="en-GB" sz="1100" i="1" dirty="0" err="1" smtClean="0"/>
              <a:t>l’amour</a:t>
            </a:r>
            <a:r>
              <a:rPr lang="en-GB" sz="1100" i="1" dirty="0" smtClean="0"/>
              <a:t> / “Hot Stuff” ---- </a:t>
            </a:r>
            <a:r>
              <a:rPr lang="en-GB" sz="1100" i="1" dirty="0" err="1" smtClean="0"/>
              <a:t>Téleimages</a:t>
            </a:r>
            <a:r>
              <a:rPr lang="en-GB" sz="1100" i="1" dirty="0" smtClean="0"/>
              <a:t> Kids</a:t>
            </a:r>
            <a:endParaRPr lang="es-ES" sz="1100" dirty="0" smtClean="0"/>
          </a:p>
          <a:p>
            <a:pPr>
              <a:buFont typeface="Wingdings" pitchFamily="2" charset="2"/>
              <a:buNone/>
            </a:pPr>
            <a:r>
              <a:rPr lang="en-GB" sz="1100" dirty="0" smtClean="0"/>
              <a:t>___________________________________________________</a:t>
            </a:r>
            <a:endParaRPr lang="es-ES" sz="1100" dirty="0" smtClean="0"/>
          </a:p>
          <a:p>
            <a:pPr>
              <a:buFont typeface="Wingdings" pitchFamily="2" charset="2"/>
              <a:buNone/>
            </a:pPr>
            <a:r>
              <a:rPr lang="en-GB" sz="1100" dirty="0" smtClean="0"/>
              <a:t>Boucle : 1 de 10:00:00:00 à 10:00:58:22 </a:t>
            </a:r>
            <a:r>
              <a:rPr lang="en-GB" sz="1100" dirty="0" err="1" smtClean="0"/>
              <a:t>Durée</a:t>
            </a:r>
            <a:r>
              <a:rPr lang="en-GB" sz="1100" dirty="0" smtClean="0"/>
              <a:t>: 00:00:58:22</a:t>
            </a:r>
            <a:endParaRPr lang="es-ES" sz="1100" dirty="0" smtClean="0"/>
          </a:p>
          <a:p>
            <a:pPr>
              <a:buFont typeface="Wingdings" pitchFamily="2" charset="2"/>
              <a:buNone/>
            </a:pPr>
            <a:r>
              <a:rPr lang="en-GB" sz="1100" dirty="0" smtClean="0"/>
              <a:t>___________________________________________________</a:t>
            </a:r>
            <a:endParaRPr lang="es-ES" sz="1100" dirty="0" smtClean="0"/>
          </a:p>
          <a:p>
            <a:pPr>
              <a:buFont typeface="Wingdings" pitchFamily="2" charset="2"/>
              <a:buNone/>
            </a:pPr>
            <a:r>
              <a:rPr lang="en-GB" sz="1100" dirty="0" err="1" smtClean="0"/>
              <a:t>Akim</a:t>
            </a:r>
            <a:r>
              <a:rPr lang="en-GB" sz="1100" dirty="0" smtClean="0"/>
              <a:t> 	: (</a:t>
            </a:r>
            <a:r>
              <a:rPr lang="en-GB" sz="1100" dirty="0" err="1" smtClean="0"/>
              <a:t>reac</a:t>
            </a:r>
            <a:r>
              <a:rPr lang="en-GB" sz="1100" dirty="0" smtClean="0"/>
              <a:t>)</a:t>
            </a:r>
            <a:endParaRPr lang="es-ES" sz="1100" dirty="0" smtClean="0"/>
          </a:p>
          <a:p>
            <a:pPr>
              <a:buFont typeface="Wingdings" pitchFamily="2" charset="2"/>
              <a:buNone/>
            </a:pPr>
            <a:r>
              <a:rPr lang="en-GB" sz="1100" dirty="0" err="1" smtClean="0"/>
              <a:t>Mr.</a:t>
            </a:r>
            <a:r>
              <a:rPr lang="en-GB" sz="1100" dirty="0" smtClean="0"/>
              <a:t> Salim 	: Now watch...</a:t>
            </a:r>
            <a:endParaRPr lang="es-ES" sz="1100" dirty="0" smtClean="0"/>
          </a:p>
          <a:p>
            <a:pPr>
              <a:buFont typeface="Wingdings" pitchFamily="2" charset="2"/>
              <a:buNone/>
            </a:pPr>
            <a:r>
              <a:rPr lang="en-GB" sz="1100" dirty="0" smtClean="0"/>
              <a:t>: Watch carefully...</a:t>
            </a:r>
            <a:endParaRPr lang="es-ES" sz="1100" dirty="0" smtClean="0"/>
          </a:p>
          <a:p>
            <a:pPr>
              <a:buFont typeface="Wingdings" pitchFamily="2" charset="2"/>
              <a:buNone/>
            </a:pPr>
            <a:r>
              <a:rPr lang="en-GB" sz="1100" dirty="0" smtClean="0"/>
              <a:t>Albert the b 	: </a:t>
            </a:r>
            <a:r>
              <a:rPr lang="en-GB" sz="1100" dirty="0" err="1" smtClean="0"/>
              <a:t>Oooooh</a:t>
            </a:r>
            <a:r>
              <a:rPr lang="en-GB" sz="1100" dirty="0" smtClean="0"/>
              <a:t>!</a:t>
            </a:r>
            <a:endParaRPr lang="es-ES" sz="1100" dirty="0" smtClean="0"/>
          </a:p>
          <a:p>
            <a:pPr>
              <a:buFont typeface="Wingdings" pitchFamily="2" charset="2"/>
              <a:buNone/>
            </a:pPr>
            <a:r>
              <a:rPr lang="en-GB" sz="1100" dirty="0" smtClean="0"/>
              <a:t>		: Never seen anything like it!</a:t>
            </a:r>
            <a:endParaRPr lang="es-ES" sz="1100" dirty="0" smtClean="0"/>
          </a:p>
          <a:p>
            <a:pPr>
              <a:buFont typeface="Wingdings" pitchFamily="2" charset="2"/>
              <a:buNone/>
            </a:pPr>
            <a:r>
              <a:rPr lang="en-GB" sz="1100" dirty="0" smtClean="0"/>
              <a:t>Ali 		: (</a:t>
            </a:r>
            <a:r>
              <a:rPr lang="en-GB" sz="1100" dirty="0" err="1" smtClean="0"/>
              <a:t>reac</a:t>
            </a:r>
            <a:r>
              <a:rPr lang="en-GB" sz="1100" dirty="0" smtClean="0"/>
              <a:t>)</a:t>
            </a:r>
            <a:endParaRPr lang="es-ES" sz="1100" dirty="0" smtClean="0"/>
          </a:p>
          <a:p>
            <a:pPr>
              <a:buFont typeface="Wingdings" pitchFamily="2" charset="2"/>
              <a:buNone/>
            </a:pPr>
            <a:r>
              <a:rPr lang="en-GB" sz="1100" dirty="0" err="1" smtClean="0"/>
              <a:t>Mr.</a:t>
            </a:r>
            <a:r>
              <a:rPr lang="en-GB" sz="1100" dirty="0" smtClean="0"/>
              <a:t> Salim 	: And that’s nothing! Wait till you see what’s next!</a:t>
            </a:r>
            <a:endParaRPr lang="es-ES" sz="1100" dirty="0" smtClean="0"/>
          </a:p>
          <a:p>
            <a:pPr>
              <a:buFont typeface="Wingdings" pitchFamily="2" charset="2"/>
              <a:buNone/>
            </a:pPr>
            <a:r>
              <a:rPr lang="en-GB" sz="1100" dirty="0" smtClean="0"/>
              <a:t>		: Watch...</a:t>
            </a:r>
            <a:endParaRPr lang="es-ES" sz="1100" dirty="0" smtClean="0"/>
          </a:p>
          <a:p>
            <a:pPr>
              <a:buFont typeface="Wingdings" pitchFamily="2" charset="2"/>
              <a:buNone/>
            </a:pPr>
            <a:r>
              <a:rPr lang="en-GB" sz="1100" dirty="0" smtClean="0"/>
              <a:t>		: what he’s going to do!</a:t>
            </a:r>
            <a:endParaRPr lang="es-ES" sz="1100" dirty="0" smtClean="0"/>
          </a:p>
          <a:p>
            <a:pPr>
              <a:buFont typeface="Wingdings" pitchFamily="2" charset="2"/>
              <a:buNone/>
            </a:pPr>
            <a:r>
              <a:rPr lang="en-GB" sz="1100" dirty="0" smtClean="0"/>
              <a:t>		: And now he’s going to make a super fast pass!</a:t>
            </a:r>
            <a:endParaRPr lang="es-ES" sz="1100" dirty="0" smtClean="0"/>
          </a:p>
          <a:p>
            <a:pPr>
              <a:buFont typeface="Wingdings" pitchFamily="2" charset="2"/>
              <a:buNone/>
            </a:pPr>
            <a:r>
              <a:rPr lang="en-GB" sz="1100" dirty="0" smtClean="0"/>
              <a:t>Ali 		: (</a:t>
            </a:r>
            <a:r>
              <a:rPr lang="en-GB" sz="1100" dirty="0" err="1" smtClean="0"/>
              <a:t>reac</a:t>
            </a:r>
            <a:r>
              <a:rPr lang="en-GB" sz="1100" dirty="0" smtClean="0"/>
              <a:t>)</a:t>
            </a:r>
            <a:endParaRPr lang="es-ES" sz="1100" dirty="0" smtClean="0"/>
          </a:p>
          <a:p>
            <a:pPr>
              <a:buFont typeface="Wingdings" pitchFamily="2" charset="2"/>
              <a:buNone/>
            </a:pPr>
            <a:r>
              <a:rPr lang="en-GB" sz="1100" dirty="0" smtClean="0"/>
              <a:t>The Scorpion 	: (“Yeah! Yeah! We’re awesome!”)</a:t>
            </a:r>
            <a:endParaRPr lang="es-ES" sz="1100" dirty="0" smtClean="0"/>
          </a:p>
          <a:p>
            <a:pPr>
              <a:buFont typeface="Wingdings" pitchFamily="2" charset="2"/>
              <a:buNone/>
            </a:pPr>
            <a:r>
              <a:rPr lang="en-GB" sz="1100" dirty="0" err="1" smtClean="0"/>
              <a:t>Mr.</a:t>
            </a:r>
            <a:r>
              <a:rPr lang="en-GB" sz="1100" dirty="0" smtClean="0"/>
              <a:t> Salim 	: See, I told you!</a:t>
            </a:r>
            <a:endParaRPr lang="es-ES" sz="1100" dirty="0" smtClean="0"/>
          </a:p>
          <a:p>
            <a:pPr>
              <a:buFont typeface="Wingdings" pitchFamily="2" charset="2"/>
              <a:buNone/>
            </a:pPr>
            <a:r>
              <a:rPr lang="en-GB" sz="1100" dirty="0" smtClean="0"/>
              <a:t>Albert the b 	: </a:t>
            </a:r>
            <a:r>
              <a:rPr lang="en-GB" sz="1100" dirty="0" err="1" smtClean="0"/>
              <a:t>hhh</a:t>
            </a:r>
            <a:r>
              <a:rPr lang="en-GB" sz="1100" dirty="0" smtClean="0"/>
              <a:t>!</a:t>
            </a:r>
            <a:endParaRPr lang="es-ES" sz="1100" dirty="0" smtClean="0"/>
          </a:p>
          <a:p>
            <a:pPr>
              <a:buFont typeface="Wingdings" pitchFamily="2" charset="2"/>
              <a:buNone/>
            </a:pPr>
            <a:r>
              <a:rPr lang="en-GB" sz="1100" dirty="0" smtClean="0"/>
              <a:t>		: I think the blues don’t have a chance...</a:t>
            </a:r>
            <a:endParaRPr lang="es-ES" sz="1100" dirty="0" smtClean="0"/>
          </a:p>
          <a:p>
            <a:pPr>
              <a:buFont typeface="Wingdings" pitchFamily="2" charset="2"/>
              <a:buNone/>
            </a:pPr>
            <a:r>
              <a:rPr lang="en-GB" sz="1100" dirty="0" smtClean="0"/>
              <a:t>		: against...</a:t>
            </a:r>
            <a:endParaRPr lang="es-ES" sz="1100" dirty="0" smtClean="0"/>
          </a:p>
          <a:p>
            <a:pPr>
              <a:buFont typeface="Wingdings" pitchFamily="2" charset="2"/>
              <a:buNone/>
            </a:pPr>
            <a:r>
              <a:rPr lang="en-GB" sz="1100" dirty="0" err="1" smtClean="0"/>
              <a:t>Mr.</a:t>
            </a:r>
            <a:r>
              <a:rPr lang="en-GB" sz="1100" dirty="0" smtClean="0"/>
              <a:t> Salim 	: (mm__</a:t>
            </a:r>
            <a:endParaRPr lang="es-ES" sz="1100" dirty="0" smtClean="0"/>
          </a:p>
          <a:p>
            <a:pPr>
              <a:buFont typeface="Wingdings" pitchFamily="2" charset="2"/>
              <a:buNone/>
            </a:pPr>
            <a:r>
              <a:rPr lang="en-GB" sz="1100" dirty="0" smtClean="0"/>
              <a:t>Albert the b 	: against that!</a:t>
            </a:r>
            <a:endParaRPr lang="es-ES" sz="1100" dirty="0" smtClean="0"/>
          </a:p>
          <a:p>
            <a:pPr>
              <a:buFont typeface="Wingdings" pitchFamily="2" charset="2"/>
              <a:buNone/>
            </a:pPr>
            <a:r>
              <a:rPr lang="en-GB" sz="1100" dirty="0" err="1" smtClean="0"/>
              <a:t>Mr.</a:t>
            </a:r>
            <a:r>
              <a:rPr lang="en-GB" sz="1100" dirty="0" smtClean="0"/>
              <a:t> Salim 	: __end)</a:t>
            </a:r>
            <a:endParaRPr lang="es-ES" sz="1100" dirty="0" smtClean="0"/>
          </a:p>
          <a:p>
            <a:pPr>
              <a:buFont typeface="Wingdings" pitchFamily="2" charset="2"/>
              <a:buNone/>
            </a:pPr>
            <a:r>
              <a:rPr lang="en-GB" sz="1100" dirty="0" smtClean="0"/>
              <a:t>Albert the b 	: So they are prepared!</a:t>
            </a:r>
          </a:p>
          <a:p>
            <a:pPr>
              <a:buFont typeface="Wingdings" pitchFamily="2" charset="2"/>
              <a:buNone/>
            </a:pPr>
            <a:r>
              <a:rPr lang="es-ES" sz="1100" dirty="0" smtClean="0"/>
              <a:t> </a:t>
            </a:r>
            <a:r>
              <a:rPr lang="en-GB" sz="1100" dirty="0" smtClean="0"/>
              <a:t>__________________________________________________</a:t>
            </a:r>
            <a:endParaRPr lang="es-ES" sz="1100" dirty="0" smtClean="0"/>
          </a:p>
          <a:p>
            <a:pPr>
              <a:buFont typeface="Wingdings" pitchFamily="2" charset="2"/>
              <a:buNone/>
            </a:pPr>
            <a:r>
              <a:rPr lang="en-GB" sz="1100" dirty="0" smtClean="0"/>
              <a:t>Boucle : 2 de 10:00:59:10 à 10:00:59:23 </a:t>
            </a:r>
            <a:r>
              <a:rPr lang="en-GB" sz="1100" dirty="0" err="1" smtClean="0"/>
              <a:t>Durée</a:t>
            </a:r>
            <a:r>
              <a:rPr lang="en-GB" sz="1100" dirty="0" smtClean="0"/>
              <a:t>: 00:00:00:13</a:t>
            </a:r>
            <a:endParaRPr lang="es-ES" sz="1100" dirty="0" smtClean="0"/>
          </a:p>
          <a:p>
            <a:endParaRPr lang="es-ES" dirty="0" smtClean="0"/>
          </a:p>
        </p:txBody>
      </p:sp>
      <p:sp>
        <p:nvSpPr>
          <p:cNvPr id="4" name="3 Marcador de pie de página"/>
          <p:cNvSpPr>
            <a:spLocks noGrp="1"/>
          </p:cNvSpPr>
          <p:nvPr>
            <p:ph type="ftr" sz="quarter" idx="11"/>
          </p:nvPr>
        </p:nvSpPr>
        <p:spPr>
          <a:xfrm>
            <a:off x="5651500" y="6248400"/>
            <a:ext cx="3168650" cy="457200"/>
          </a:xfrm>
        </p:spPr>
        <p:txBody>
          <a:bodyPr/>
          <a:lstStyle/>
          <a:p>
            <a:pPr>
              <a:defRPr/>
            </a:pPr>
            <a:r>
              <a:rPr lang="it-IT" dirty="0"/>
              <a:t>Prof. Frederic Chaume. </a:t>
            </a:r>
          </a:p>
          <a:p>
            <a:pPr>
              <a:defRPr/>
            </a:pPr>
            <a:r>
              <a:rPr lang="it-IT" dirty="0"/>
              <a:t>Universitat Jaume I </a:t>
            </a:r>
            <a:r>
              <a:rPr lang="it-IT" dirty="0" smtClean="0"/>
              <a:t>– </a:t>
            </a:r>
            <a:r>
              <a:rPr lang="it-IT" dirty="0" err="1" smtClean="0"/>
              <a:t>University</a:t>
            </a:r>
            <a:r>
              <a:rPr lang="it-IT" dirty="0" smtClean="0"/>
              <a:t> College </a:t>
            </a:r>
            <a:r>
              <a:rPr lang="it-IT" dirty="0"/>
              <a:t>London</a:t>
            </a:r>
            <a:endParaRPr lang="ca-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0825" y="0"/>
            <a:ext cx="8424863" cy="827088"/>
          </a:xfrm>
        </p:spPr>
        <p:txBody>
          <a:bodyPr/>
          <a:lstStyle/>
          <a:p>
            <a:pPr eaLnBrk="1" hangingPunct="1"/>
            <a:r>
              <a:rPr lang="en-GB" sz="3200" smtClean="0"/>
              <a:t>TYPES OF AUDIOVISUAL TRANSLATION</a:t>
            </a:r>
            <a:endParaRPr lang="ca-ES" sz="3200" smtClean="0"/>
          </a:p>
        </p:txBody>
      </p:sp>
      <p:graphicFrame>
        <p:nvGraphicFramePr>
          <p:cNvPr id="11" name="Diagram 10"/>
          <p:cNvGraphicFramePr/>
          <p:nvPr/>
        </p:nvGraphicFramePr>
        <p:xfrm>
          <a:off x="323528" y="1340768"/>
          <a:ext cx="8820472" cy="5000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11"/>
          <p:cNvSpPr/>
          <p:nvPr/>
        </p:nvSpPr>
        <p:spPr>
          <a:xfrm>
            <a:off x="684213" y="3429000"/>
            <a:ext cx="1584325" cy="769938"/>
          </a:xfrm>
          <a:prstGeom prst="rect">
            <a:avLst/>
          </a:prstGeom>
        </p:spPr>
        <p:txBody>
          <a:bodyPr>
            <a:spAutoFit/>
          </a:bodyPr>
          <a:lstStyle/>
          <a:p>
            <a:pPr algn="ctr">
              <a:defRPr/>
            </a:pPr>
            <a:r>
              <a:rPr lang="en-GB" sz="4400" dirty="0" err="1">
                <a:solidFill>
                  <a:srgbClr val="FF0000"/>
                </a:solidFill>
                <a:latin typeface="+mn-lt"/>
              </a:rPr>
              <a:t>AVT</a:t>
            </a:r>
            <a:endParaRPr lang="en-GB" sz="4400" dirty="0">
              <a:solidFill>
                <a:srgbClr val="FF0000"/>
              </a:solidFill>
              <a:latin typeface="+mn-lt"/>
            </a:endParaRPr>
          </a:p>
        </p:txBody>
      </p:sp>
      <p:sp>
        <p:nvSpPr>
          <p:cNvPr id="13" name="TextBox 12"/>
          <p:cNvSpPr txBox="1"/>
          <p:nvPr/>
        </p:nvSpPr>
        <p:spPr>
          <a:xfrm>
            <a:off x="5796136" y="4697413"/>
            <a:ext cx="3096344" cy="1107996"/>
          </a:xfrm>
          <a:prstGeom prst="rect">
            <a:avLst/>
          </a:prstGeom>
          <a:noFill/>
          <a:ln w="28575">
            <a:solidFill>
              <a:schemeClr val="accent1">
                <a:lumMod val="75000"/>
              </a:schemeClr>
            </a:solidFill>
          </a:ln>
        </p:spPr>
        <p:txBody>
          <a:bodyPr wrap="square">
            <a:spAutoFit/>
          </a:bodyPr>
          <a:lstStyle/>
          <a:p>
            <a:pPr algn="ctr">
              <a:defRPr/>
            </a:pPr>
            <a:r>
              <a:rPr lang="en-GB" sz="2400" dirty="0">
                <a:latin typeface="+mj-lt"/>
              </a:rPr>
              <a:t>Spoken output (SL) &gt; Spoken output (TL)</a:t>
            </a:r>
          </a:p>
          <a:p>
            <a:pPr>
              <a:defRPr/>
            </a:pPr>
            <a:endParaRPr lang="en-GB" dirty="0"/>
          </a:p>
        </p:txBody>
      </p:sp>
      <p:sp>
        <p:nvSpPr>
          <p:cNvPr id="14" name="TextBox 13"/>
          <p:cNvSpPr txBox="1"/>
          <p:nvPr/>
        </p:nvSpPr>
        <p:spPr>
          <a:xfrm>
            <a:off x="5868144" y="1772816"/>
            <a:ext cx="3024336" cy="1107996"/>
          </a:xfrm>
          <a:prstGeom prst="rect">
            <a:avLst/>
          </a:prstGeom>
          <a:noFill/>
          <a:ln w="28575">
            <a:solidFill>
              <a:schemeClr val="accent1">
                <a:lumMod val="75000"/>
              </a:schemeClr>
            </a:solidFill>
          </a:ln>
        </p:spPr>
        <p:txBody>
          <a:bodyPr wrap="square">
            <a:spAutoFit/>
          </a:bodyPr>
          <a:lstStyle/>
          <a:p>
            <a:pPr algn="ctr">
              <a:defRPr/>
            </a:pPr>
            <a:r>
              <a:rPr lang="en-GB" sz="2400" dirty="0">
                <a:latin typeface="+mj-lt"/>
              </a:rPr>
              <a:t>Spoken output (SL) &gt; Written output (TL)</a:t>
            </a:r>
          </a:p>
          <a:p>
            <a:pPr>
              <a:defRPr/>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r>
              <a:rPr lang="ca-ES" smtClean="0"/>
              <a:t>The target text layout (Germany)</a:t>
            </a:r>
            <a:endParaRPr lang="es-ES" smtClean="0"/>
          </a:p>
        </p:txBody>
      </p:sp>
      <p:sp>
        <p:nvSpPr>
          <p:cNvPr id="23555" name="2 Marcador de contenido"/>
          <p:cNvSpPr>
            <a:spLocks noGrp="1"/>
          </p:cNvSpPr>
          <p:nvPr>
            <p:ph idx="1"/>
          </p:nvPr>
        </p:nvSpPr>
        <p:spPr>
          <a:xfrm>
            <a:off x="914400" y="1484313"/>
            <a:ext cx="7772400" cy="5257800"/>
          </a:xfrm>
        </p:spPr>
        <p:txBody>
          <a:bodyPr/>
          <a:lstStyle/>
          <a:p>
            <a:pPr>
              <a:buFont typeface="Wingdings" pitchFamily="2" charset="2"/>
              <a:buNone/>
            </a:pPr>
            <a:r>
              <a:rPr lang="en-GB" sz="1600" i="1" dirty="0" smtClean="0"/>
              <a:t>ER --- Emergency Room. Episode 247</a:t>
            </a:r>
            <a:endParaRPr lang="es-ES" sz="1600" dirty="0" smtClean="0"/>
          </a:p>
          <a:p>
            <a:pPr>
              <a:buFont typeface="Wingdings" pitchFamily="2" charset="2"/>
              <a:buNone/>
            </a:pPr>
            <a:r>
              <a:rPr lang="en-GB" sz="1600" dirty="0" smtClean="0"/>
              <a:t>________________________________________________________________</a:t>
            </a:r>
            <a:endParaRPr lang="es-ES" sz="1600" dirty="0" smtClean="0"/>
          </a:p>
          <a:p>
            <a:pPr algn="r">
              <a:buFont typeface="Wingdings" pitchFamily="2" charset="2"/>
              <a:buNone/>
            </a:pPr>
            <a:r>
              <a:rPr lang="en-GB" sz="1600" dirty="0" smtClean="0"/>
              <a:t>023</a:t>
            </a:r>
            <a:endParaRPr lang="es-ES" sz="1600" dirty="0" smtClean="0"/>
          </a:p>
          <a:p>
            <a:pPr>
              <a:buFont typeface="Wingdings" pitchFamily="2" charset="2"/>
              <a:buNone/>
            </a:pPr>
            <a:r>
              <a:rPr lang="en-GB" sz="1600" dirty="0" smtClean="0"/>
              <a:t>KOVAC: 	(OFF/ON) Sam!</a:t>
            </a:r>
            <a:endParaRPr lang="es-ES" sz="1600" dirty="0" smtClean="0"/>
          </a:p>
          <a:p>
            <a:pPr>
              <a:buFont typeface="Wingdings" pitchFamily="2" charset="2"/>
              <a:buNone/>
            </a:pPr>
            <a:r>
              <a:rPr lang="en-GB" sz="1600" dirty="0" smtClean="0"/>
              <a:t>SAM: 	(OFF/ON) </a:t>
            </a:r>
            <a:r>
              <a:rPr lang="de-DE" sz="1600" dirty="0" smtClean="0"/>
              <a:t>Wir fahren noch mal zu </a:t>
            </a:r>
            <a:r>
              <a:rPr lang="de-DE" sz="1600" dirty="0" err="1" smtClean="0"/>
              <a:t>Shelley’s</a:t>
            </a:r>
            <a:r>
              <a:rPr lang="de-DE" sz="1600" dirty="0" smtClean="0"/>
              <a:t>, (.) zur Union Station (.), zum 	Park...</a:t>
            </a:r>
            <a:endParaRPr lang="es-ES" sz="1600" dirty="0" smtClean="0"/>
          </a:p>
          <a:p>
            <a:pPr>
              <a:buFont typeface="Wingdings" pitchFamily="2" charset="2"/>
              <a:buNone/>
            </a:pPr>
            <a:r>
              <a:rPr lang="de-DE" sz="1600" dirty="0" smtClean="0"/>
              <a:t>KOVAC: 	(über.) Sam! (..) Sam, der Wagen steht...</a:t>
            </a:r>
            <a:endParaRPr lang="es-ES" sz="1600" dirty="0" smtClean="0"/>
          </a:p>
          <a:p>
            <a:pPr>
              <a:buFont typeface="Wingdings" pitchFamily="2" charset="2"/>
              <a:buNone/>
            </a:pPr>
            <a:r>
              <a:rPr lang="de-DE" sz="1600" dirty="0" smtClean="0"/>
              <a:t>___________________________________________________________________</a:t>
            </a:r>
            <a:endParaRPr lang="es-ES" sz="1600" dirty="0" smtClean="0"/>
          </a:p>
          <a:p>
            <a:pPr algn="r">
              <a:buFont typeface="Wingdings" pitchFamily="2" charset="2"/>
              <a:buNone/>
            </a:pPr>
            <a:r>
              <a:rPr lang="de-DE" sz="1600" dirty="0" smtClean="0"/>
              <a:t>028</a:t>
            </a:r>
            <a:endParaRPr lang="es-ES" sz="1600" dirty="0" smtClean="0"/>
          </a:p>
          <a:p>
            <a:pPr>
              <a:buFont typeface="Wingdings" pitchFamily="2" charset="2"/>
              <a:buNone/>
            </a:pPr>
            <a:r>
              <a:rPr lang="de-DE" sz="1600" dirty="0" smtClean="0"/>
              <a:t>SAM: 	(Laute) </a:t>
            </a:r>
            <a:endParaRPr lang="es-ES" sz="1600" dirty="0" smtClean="0"/>
          </a:p>
          <a:p>
            <a:pPr>
              <a:buFont typeface="Wingdings" pitchFamily="2" charset="2"/>
              <a:buNone/>
            </a:pPr>
            <a:r>
              <a:rPr lang="de-DE" sz="1600" dirty="0" smtClean="0"/>
              <a:t>KOVAC: 	(OFF/ON) Er </a:t>
            </a:r>
            <a:r>
              <a:rPr lang="de-DE" sz="1600" dirty="0" err="1" smtClean="0"/>
              <a:t>weiss</a:t>
            </a:r>
            <a:r>
              <a:rPr lang="de-DE" sz="1600" dirty="0" smtClean="0"/>
              <a:t> mit seiner Krankheit umzugehen und, dass er viel 	trinken muss.</a:t>
            </a:r>
            <a:endParaRPr lang="es-ES" sz="1600" dirty="0" smtClean="0"/>
          </a:p>
          <a:p>
            <a:pPr>
              <a:buFont typeface="Wingdings" pitchFamily="2" charset="2"/>
              <a:buNone/>
            </a:pPr>
            <a:r>
              <a:rPr lang="en-GB" sz="1600" dirty="0" smtClean="0"/>
              <a:t>___________________________________________________________________</a:t>
            </a:r>
            <a:endParaRPr lang="es-ES" sz="1600" dirty="0" smtClean="0"/>
          </a:p>
          <a:p>
            <a:pPr algn="r">
              <a:buFont typeface="Wingdings" pitchFamily="2" charset="2"/>
              <a:buNone/>
            </a:pPr>
            <a:r>
              <a:rPr lang="de-DE" sz="1600" dirty="0" smtClean="0"/>
              <a:t>036</a:t>
            </a:r>
            <a:endParaRPr lang="es-ES" sz="1600" dirty="0" smtClean="0"/>
          </a:p>
          <a:p>
            <a:pPr>
              <a:buFont typeface="Wingdings" pitchFamily="2" charset="2"/>
              <a:buNone/>
            </a:pPr>
            <a:r>
              <a:rPr lang="de-DE" sz="1600" dirty="0" smtClean="0"/>
              <a:t>MORRIS: (Laut) Die </a:t>
            </a:r>
            <a:r>
              <a:rPr lang="de-DE" sz="1600" dirty="0" err="1" smtClean="0"/>
              <a:t>Tagenschicht</a:t>
            </a:r>
            <a:r>
              <a:rPr lang="de-DE" sz="1600" dirty="0" smtClean="0"/>
              <a:t> (..) (Kuss) (Laut) Ist das Leben nicht herrlich?</a:t>
            </a:r>
            <a:endParaRPr lang="es-ES" sz="1600" dirty="0" smtClean="0"/>
          </a:p>
          <a:p>
            <a:pPr>
              <a:buFont typeface="Wingdings" pitchFamily="2" charset="2"/>
              <a:buNone/>
            </a:pPr>
            <a:r>
              <a:rPr lang="de-DE" sz="1600" dirty="0" smtClean="0"/>
              <a:t>JANE: 	(Laute)</a:t>
            </a:r>
          </a:p>
          <a:p>
            <a:pPr>
              <a:buFont typeface="Wingdings" pitchFamily="2" charset="2"/>
              <a:buNone/>
            </a:pPr>
            <a:endParaRPr lang="es-ES" sz="1600" dirty="0" smtClean="0"/>
          </a:p>
          <a:p>
            <a:pPr>
              <a:buFont typeface="Wingdings" pitchFamily="2" charset="2"/>
              <a:buNone/>
            </a:pPr>
            <a:r>
              <a:rPr lang="en-GB" sz="1600" dirty="0" smtClean="0"/>
              <a:t>___________________________________________________________________</a:t>
            </a:r>
            <a:endParaRPr lang="es-ES" sz="1600" dirty="0" smtClean="0"/>
          </a:p>
          <a:p>
            <a:pPr>
              <a:buFont typeface="Wingdings" pitchFamily="2" charset="2"/>
              <a:buNone/>
            </a:pPr>
            <a:endParaRPr lang="es-ES" dirty="0" smtClean="0"/>
          </a:p>
        </p:txBody>
      </p:sp>
      <p:sp>
        <p:nvSpPr>
          <p:cNvPr id="4" name="3 Marcador de pie de página"/>
          <p:cNvSpPr>
            <a:spLocks noGrp="1"/>
          </p:cNvSpPr>
          <p:nvPr>
            <p:ph type="ftr" sz="quarter" idx="11"/>
          </p:nvPr>
        </p:nvSpPr>
        <p:spPr>
          <a:xfrm>
            <a:off x="3352800" y="6381750"/>
            <a:ext cx="2971800" cy="476250"/>
          </a:xfrm>
        </p:spPr>
        <p:txBody>
          <a:bodyPr/>
          <a:lstStyle/>
          <a:p>
            <a:pPr>
              <a:defRPr/>
            </a:pPr>
            <a:r>
              <a:rPr lang="it-IT" dirty="0"/>
              <a:t>Prof. Frederic Chaume. </a:t>
            </a:r>
          </a:p>
          <a:p>
            <a:pPr>
              <a:defRPr/>
            </a:pPr>
            <a:r>
              <a:rPr lang="it-IT" dirty="0"/>
              <a:t>Universitat Jaume I </a:t>
            </a:r>
            <a:r>
              <a:rPr lang="it-IT" dirty="0" smtClean="0"/>
              <a:t>– </a:t>
            </a:r>
            <a:r>
              <a:rPr lang="it-IT" dirty="0" err="1" smtClean="0"/>
              <a:t>University</a:t>
            </a:r>
            <a:r>
              <a:rPr lang="it-IT" dirty="0" smtClean="0"/>
              <a:t> College </a:t>
            </a:r>
            <a:r>
              <a:rPr lang="it-IT" dirty="0"/>
              <a:t>London</a:t>
            </a:r>
            <a:endParaRPr lang="ca-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r>
              <a:rPr lang="ca-ES" smtClean="0"/>
              <a:t>The target text layout (Italy)</a:t>
            </a:r>
            <a:endParaRPr lang="es-ES" smtClean="0"/>
          </a:p>
        </p:txBody>
      </p:sp>
      <p:sp>
        <p:nvSpPr>
          <p:cNvPr id="25603" name="2 Marcador de contenido"/>
          <p:cNvSpPr>
            <a:spLocks noGrp="1"/>
          </p:cNvSpPr>
          <p:nvPr>
            <p:ph idx="1"/>
          </p:nvPr>
        </p:nvSpPr>
        <p:spPr>
          <a:xfrm>
            <a:off x="914400" y="1484313"/>
            <a:ext cx="7772400" cy="5373687"/>
          </a:xfrm>
        </p:spPr>
        <p:txBody>
          <a:bodyPr/>
          <a:lstStyle/>
          <a:p>
            <a:pPr>
              <a:buFont typeface="Wingdings" pitchFamily="2" charset="2"/>
              <a:buNone/>
            </a:pPr>
            <a:r>
              <a:rPr lang="en-GB" sz="1800" i="1" smtClean="0"/>
              <a:t>Cuore d’Africa 5 – Ep. 4</a:t>
            </a:r>
            <a:endParaRPr lang="es-ES" sz="1800" smtClean="0"/>
          </a:p>
          <a:p>
            <a:pPr>
              <a:buFont typeface="Wingdings" pitchFamily="2" charset="2"/>
              <a:buNone/>
            </a:pPr>
            <a:r>
              <a:rPr lang="en-GB" sz="1200" smtClean="0"/>
              <a:t>____________________________________________________________________________ </a:t>
            </a:r>
            <a:endParaRPr lang="es-ES" sz="1200" smtClean="0"/>
          </a:p>
          <a:p>
            <a:pPr>
              <a:buFont typeface="Wingdings" pitchFamily="2" charset="2"/>
              <a:buNone/>
            </a:pPr>
            <a:r>
              <a:rPr lang="es-ES" sz="1200" smtClean="0"/>
              <a:t>00:35 						106</a:t>
            </a:r>
          </a:p>
          <a:p>
            <a:pPr>
              <a:buFont typeface="Wingdings" pitchFamily="2" charset="2"/>
              <a:buNone/>
            </a:pPr>
            <a:r>
              <a:rPr lang="it-IT" sz="1200" smtClean="0"/>
              <a:t>ALICE	 	FC) Conterò fino a tre. / (IC) Danny! / (DS) Sei</a:t>
            </a:r>
            <a:r>
              <a:rPr lang="es-ES" sz="1200" smtClean="0"/>
              <a:t> </a:t>
            </a:r>
            <a:r>
              <a:rPr lang="it-IT" sz="1200" smtClean="0"/>
              <a:t>pronto?</a:t>
            </a:r>
            <a:endParaRPr lang="es-ES" sz="1200" smtClean="0"/>
          </a:p>
          <a:p>
            <a:pPr>
              <a:buFont typeface="Wingdings" pitchFamily="2" charset="2"/>
              <a:buNone/>
            </a:pPr>
            <a:r>
              <a:rPr lang="it-IT" sz="1200" smtClean="0"/>
              <a:t>DANNY 		(da CL) Scusa… sì, pronto.</a:t>
            </a:r>
            <a:endParaRPr lang="es-ES" sz="1200" smtClean="0"/>
          </a:p>
          <a:p>
            <a:pPr>
              <a:buFont typeface="Wingdings" pitchFamily="2" charset="2"/>
              <a:buNone/>
            </a:pPr>
            <a:r>
              <a:rPr lang="it-IT" sz="1200" smtClean="0"/>
              <a:t>ALICE	 	Okay? / (da FC) Uno / due / tre!</a:t>
            </a:r>
            <a:endParaRPr lang="es-ES" sz="1200" smtClean="0"/>
          </a:p>
          <a:p>
            <a:pPr>
              <a:buFont typeface="Wingdings" pitchFamily="2" charset="2"/>
              <a:buNone/>
            </a:pPr>
            <a:r>
              <a:rPr lang="it-IT" sz="1200" smtClean="0"/>
              <a:t>CHARLOTTE 	(da FC) Corri, Ngozi, corri! (FIN. FC)</a:t>
            </a:r>
            <a:endParaRPr lang="es-ES" sz="1200" smtClean="0"/>
          </a:p>
          <a:p>
            <a:pPr>
              <a:buFont typeface="Wingdings" pitchFamily="2" charset="2"/>
              <a:buNone/>
            </a:pPr>
            <a:r>
              <a:rPr lang="it-IT" sz="1200" smtClean="0"/>
              <a:t>DANNY 		(01:09) (FC) Fila dentro. / (IC) (fiato)</a:t>
            </a:r>
            <a:endParaRPr lang="es-ES" sz="1200" smtClean="0"/>
          </a:p>
          <a:p>
            <a:pPr>
              <a:buFont typeface="Wingdings" pitchFamily="2" charset="2"/>
              <a:buNone/>
            </a:pPr>
            <a:r>
              <a:rPr lang="it-IT" sz="1200" smtClean="0"/>
              <a:t>____________________________________________________________________________</a:t>
            </a:r>
            <a:endParaRPr lang="es-ES" sz="1200" smtClean="0"/>
          </a:p>
          <a:p>
            <a:pPr>
              <a:buFont typeface="Wingdings" pitchFamily="2" charset="2"/>
              <a:buNone/>
            </a:pPr>
            <a:r>
              <a:rPr lang="it-IT" sz="1200" smtClean="0"/>
              <a:t>01:13 						107</a:t>
            </a:r>
            <a:endParaRPr lang="es-ES" sz="1200" smtClean="0"/>
          </a:p>
          <a:p>
            <a:pPr>
              <a:buFont typeface="Wingdings" pitchFamily="2" charset="2"/>
              <a:buNone/>
            </a:pPr>
            <a:r>
              <a:rPr lang="it-IT" sz="1200" smtClean="0"/>
              <a:t>ALICE 		(da FC) Allora (fiato)… che ne pensi?</a:t>
            </a:r>
            <a:endParaRPr lang="es-ES" sz="1200" smtClean="0"/>
          </a:p>
          <a:p>
            <a:pPr>
              <a:buFont typeface="Wingdings" pitchFamily="2" charset="2"/>
              <a:buNone/>
            </a:pPr>
            <a:r>
              <a:rPr lang="it-IT" sz="1200" smtClean="0"/>
              <a:t>DANNY 		(da FC) Comincia a funzionare…</a:t>
            </a:r>
            <a:endParaRPr lang="es-ES" sz="1200" smtClean="0"/>
          </a:p>
          <a:p>
            <a:pPr>
              <a:buFont typeface="Wingdings" pitchFamily="2" charset="2"/>
              <a:buNone/>
            </a:pPr>
            <a:r>
              <a:rPr lang="it-IT" sz="1200" smtClean="0"/>
              <a:t>CHARLOTTE 	Possiamo liberarlo adesso?</a:t>
            </a:r>
            <a:endParaRPr lang="es-ES" sz="1200" smtClean="0"/>
          </a:p>
          <a:p>
            <a:pPr>
              <a:buFont typeface="Wingdings" pitchFamily="2" charset="2"/>
              <a:buNone/>
            </a:pPr>
            <a:r>
              <a:rPr lang="it-IT" sz="1200" smtClean="0"/>
              <a:t>ALICE 		No, se non torna il proprietario.</a:t>
            </a:r>
            <a:endParaRPr lang="es-ES" sz="1200" smtClean="0"/>
          </a:p>
          <a:p>
            <a:pPr>
              <a:buFont typeface="Wingdings" pitchFamily="2" charset="2"/>
              <a:buNone/>
            </a:pPr>
            <a:r>
              <a:rPr lang="it-IT" sz="1200" smtClean="0"/>
              <a:t>CHARLOTTE 	E allora che facciamo?</a:t>
            </a:r>
            <a:endParaRPr lang="es-ES" sz="1200" smtClean="0"/>
          </a:p>
          <a:p>
            <a:pPr>
              <a:buFont typeface="Wingdings" pitchFamily="2" charset="2"/>
              <a:buNone/>
            </a:pPr>
            <a:r>
              <a:rPr lang="it-IT" sz="1200" smtClean="0"/>
              <a:t>ALICE 		Aah, potresti andare dai fornitori con Danny, va bene?</a:t>
            </a:r>
            <a:r>
              <a:rPr lang="es-ES" sz="1200" smtClean="0"/>
              <a:t> </a:t>
            </a:r>
            <a:r>
              <a:rPr lang="it-IT" sz="1200" smtClean="0"/>
              <a:t>(FIN. FC)</a:t>
            </a:r>
            <a:endParaRPr lang="es-ES" sz="1200" smtClean="0"/>
          </a:p>
          <a:p>
            <a:pPr>
              <a:buFont typeface="Wingdings" pitchFamily="2" charset="2"/>
              <a:buNone/>
            </a:pPr>
            <a:r>
              <a:rPr lang="it-IT" sz="1200" smtClean="0"/>
              <a:t>DANNY 		No lei non può. / (FC) Ci vado con Dup.</a:t>
            </a:r>
            <a:endParaRPr lang="es-ES" sz="1200" smtClean="0"/>
          </a:p>
          <a:p>
            <a:pPr>
              <a:buFont typeface="Wingdings" pitchFamily="2" charset="2"/>
              <a:buNone/>
            </a:pPr>
            <a:r>
              <a:rPr lang="it-IT" sz="1200" smtClean="0"/>
              <a:t>ALICE 		(su muto) Ma, c’è spazio per tutti e tre no?</a:t>
            </a:r>
            <a:endParaRPr lang="es-ES" sz="1200" smtClean="0"/>
          </a:p>
          <a:p>
            <a:pPr>
              <a:buFont typeface="Wingdings" pitchFamily="2" charset="2"/>
              <a:buNone/>
            </a:pPr>
            <a:r>
              <a:rPr lang="it-IT" sz="1200" smtClean="0"/>
              <a:t>DANNY 		(fiato) Forse un’altra volta. / (FC) Sai una cosa? / (IC) Ti porto</a:t>
            </a:r>
            <a:endParaRPr lang="es-ES" sz="1200" smtClean="0"/>
          </a:p>
          <a:p>
            <a:pPr>
              <a:buFont typeface="Wingdings" pitchFamily="2" charset="2"/>
              <a:buNone/>
            </a:pPr>
            <a:r>
              <a:rPr lang="it-IT" sz="1200" smtClean="0"/>
              <a:t>			all’asta degli animali la prossima settimana. (FIN. FC)</a:t>
            </a:r>
            <a:endParaRPr lang="es-ES" sz="1200" smtClean="0"/>
          </a:p>
          <a:p>
            <a:pPr>
              <a:buFont typeface="Wingdings" pitchFamily="2" charset="2"/>
              <a:buNone/>
            </a:pPr>
            <a:r>
              <a:rPr lang="it-IT" sz="1200" smtClean="0"/>
              <a:t>ALICE 		(FC) (verso)</a:t>
            </a:r>
            <a:endParaRPr lang="es-ES" sz="1200" smtClean="0"/>
          </a:p>
          <a:p>
            <a:pPr>
              <a:buFont typeface="Wingdings" pitchFamily="2" charset="2"/>
              <a:buNone/>
            </a:pPr>
            <a:r>
              <a:rPr lang="it-IT" sz="1200" smtClean="0"/>
              <a:t>CHARLOTTE 	(verso)</a:t>
            </a:r>
            <a:endParaRPr lang="es-ES" sz="1200" smtClean="0"/>
          </a:p>
          <a:p>
            <a:pPr>
              <a:buFont typeface="Wingdings" pitchFamily="2" charset="2"/>
              <a:buNone/>
            </a:pPr>
            <a:r>
              <a:rPr lang="it-IT" sz="1200" smtClean="0"/>
              <a:t>___________________________________________________________________________</a:t>
            </a:r>
            <a:endParaRPr lang="es-ES" sz="1200" smtClean="0"/>
          </a:p>
          <a:p>
            <a:pPr>
              <a:buFont typeface="Wingdings" pitchFamily="2" charset="2"/>
              <a:buNone/>
            </a:pPr>
            <a:r>
              <a:rPr lang="it-IT" sz="1200" smtClean="0"/>
              <a:t>01:43 						108</a:t>
            </a:r>
            <a:endParaRPr lang="es-ES" sz="1200" smtClean="0"/>
          </a:p>
          <a:p>
            <a:endParaRPr lang="es-ES" smtClean="0"/>
          </a:p>
        </p:txBody>
      </p:sp>
      <p:sp>
        <p:nvSpPr>
          <p:cNvPr id="4" name="3 Marcador de pie de página"/>
          <p:cNvSpPr>
            <a:spLocks noGrp="1"/>
          </p:cNvSpPr>
          <p:nvPr>
            <p:ph type="ftr" sz="quarter" idx="11"/>
          </p:nvPr>
        </p:nvSpPr>
        <p:spPr>
          <a:xfrm>
            <a:off x="5724525" y="1557338"/>
            <a:ext cx="3168650" cy="431800"/>
          </a:xfrm>
        </p:spPr>
        <p:txBody>
          <a:bodyPr/>
          <a:lstStyle/>
          <a:p>
            <a:pPr>
              <a:defRPr/>
            </a:pPr>
            <a:r>
              <a:rPr lang="it-IT" dirty="0"/>
              <a:t>Prof. Frederic Chaume. </a:t>
            </a:r>
          </a:p>
          <a:p>
            <a:pPr>
              <a:defRPr/>
            </a:pPr>
            <a:r>
              <a:rPr lang="it-IT" dirty="0"/>
              <a:t>Universitat Jaume I </a:t>
            </a:r>
            <a:r>
              <a:rPr lang="it-IT" dirty="0" smtClean="0"/>
              <a:t>– </a:t>
            </a:r>
            <a:r>
              <a:rPr lang="it-IT" dirty="0" err="1" smtClean="0"/>
              <a:t>University</a:t>
            </a:r>
            <a:r>
              <a:rPr lang="it-IT" dirty="0" smtClean="0"/>
              <a:t> College </a:t>
            </a:r>
            <a:r>
              <a:rPr lang="it-IT" dirty="0"/>
              <a:t>London</a:t>
            </a:r>
            <a:endParaRPr lang="ca-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p:nvPr>
        </p:nvSpPr>
        <p:spPr>
          <a:xfrm>
            <a:off x="914400" y="1"/>
            <a:ext cx="7772400" cy="1268760"/>
          </a:xfrm>
        </p:spPr>
        <p:txBody>
          <a:bodyPr>
            <a:normAutofit/>
          </a:bodyPr>
          <a:lstStyle/>
          <a:p>
            <a:pPr algn="ctr" fontAlgn="auto">
              <a:spcAft>
                <a:spcPts val="0"/>
              </a:spcAft>
              <a:defRPr/>
            </a:pPr>
            <a:r>
              <a:rPr lang="en-GB" sz="4400" dirty="0" smtClean="0"/>
              <a:t>United States of America</a:t>
            </a:r>
            <a:endParaRPr lang="es-ES" sz="4400" dirty="0" smtClean="0"/>
          </a:p>
        </p:txBody>
      </p:sp>
      <p:graphicFrame>
        <p:nvGraphicFramePr>
          <p:cNvPr id="4" name="3 Marcador de contenido"/>
          <p:cNvGraphicFramePr>
            <a:graphicFrameLocks noGrp="1"/>
          </p:cNvGraphicFramePr>
          <p:nvPr>
            <p:ph sz="quarter" idx="1"/>
          </p:nvPr>
        </p:nvGraphicFramePr>
        <p:xfrm>
          <a:off x="-1" y="1196752"/>
          <a:ext cx="9144000" cy="5661248"/>
        </p:xfrm>
        <a:graphic>
          <a:graphicData uri="http://schemas.openxmlformats.org/drawingml/2006/table">
            <a:tbl>
              <a:tblPr firstRow="1" bandRow="1">
                <a:tableStyleId>{5C22544A-7EE6-4342-B048-85BDC9FD1C3A}</a:tableStyleId>
              </a:tblPr>
              <a:tblGrid>
                <a:gridCol w="949175"/>
                <a:gridCol w="1015652"/>
                <a:gridCol w="1367866"/>
                <a:gridCol w="2701322"/>
                <a:gridCol w="3109985"/>
              </a:tblGrid>
              <a:tr h="628071">
                <a:tc>
                  <a:txBody>
                    <a:bodyPr/>
                    <a:lstStyle/>
                    <a:p>
                      <a:pPr algn="just">
                        <a:lnSpc>
                          <a:spcPts val="1800"/>
                        </a:lnSpc>
                        <a:spcAft>
                          <a:spcPts val="0"/>
                        </a:spcAft>
                      </a:pPr>
                      <a:r>
                        <a:rPr lang="en-GB" sz="1600" dirty="0">
                          <a:latin typeface="Times New Roman"/>
                          <a:ea typeface="Calibri"/>
                          <a:cs typeface="Times New Roman"/>
                        </a:rPr>
                        <a:t>Loop #</a:t>
                      </a:r>
                      <a:endParaRPr lang="es-ES" sz="1600" dirty="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TCR</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Character</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ENGLISH</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GERMAN</a:t>
                      </a:r>
                      <a:endParaRPr lang="es-ES" sz="1600">
                        <a:latin typeface="Calibri"/>
                        <a:ea typeface="Calibri"/>
                        <a:cs typeface="Times New Roman"/>
                      </a:endParaRPr>
                    </a:p>
                  </a:txBody>
                  <a:tcPr marL="68580" marR="68580" marT="0" marB="0"/>
                </a:tc>
              </a:tr>
              <a:tr h="1548670">
                <a:tc>
                  <a:txBody>
                    <a:bodyPr/>
                    <a:lstStyle/>
                    <a:p>
                      <a:pPr algn="just">
                        <a:lnSpc>
                          <a:spcPts val="1800"/>
                        </a:lnSpc>
                        <a:spcAft>
                          <a:spcPts val="0"/>
                        </a:spcAft>
                      </a:pPr>
                      <a:r>
                        <a:rPr lang="en-GB" sz="1600">
                          <a:latin typeface="Times New Roman"/>
                          <a:ea typeface="Calibri"/>
                          <a:cs typeface="Times New Roman"/>
                        </a:rPr>
                        <a:t>1</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1:00:50</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EARL</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dirty="0">
                          <a:latin typeface="Times New Roman"/>
                          <a:ea typeface="Calibri"/>
                          <a:cs typeface="Times New Roman"/>
                        </a:rPr>
                        <a:t>Oh God. God grant me the serenity to accept the things I cannot change</a:t>
                      </a:r>
                      <a:endParaRPr lang="es-ES" sz="1600" dirty="0">
                        <a:latin typeface="Calibri"/>
                        <a:ea typeface="Calibri"/>
                        <a:cs typeface="Times New Roman"/>
                      </a:endParaRPr>
                    </a:p>
                  </a:txBody>
                  <a:tcPr marL="68580" marR="68580" marT="0" marB="0"/>
                </a:tc>
                <a:tc>
                  <a:txBody>
                    <a:bodyPr/>
                    <a:lstStyle/>
                    <a:p>
                      <a:pPr algn="just">
                        <a:lnSpc>
                          <a:spcPts val="1800"/>
                        </a:lnSpc>
                        <a:spcAft>
                          <a:spcPts val="0"/>
                        </a:spcAft>
                      </a:pPr>
                      <a:r>
                        <a:rPr lang="de-DE" sz="1600">
                          <a:latin typeface="Times New Roman"/>
                          <a:ea typeface="Calibri"/>
                          <a:cs typeface="Times New Roman"/>
                        </a:rPr>
                        <a:t>Gott, gib mir die Gelanssenheit, Dinge hinzunehmen, die ich nicht ändern kann.</a:t>
                      </a:r>
                      <a:endParaRPr lang="es-ES" sz="1600">
                        <a:latin typeface="Calibri"/>
                        <a:ea typeface="Calibri"/>
                        <a:cs typeface="Times New Roman"/>
                      </a:endParaRPr>
                    </a:p>
                  </a:txBody>
                  <a:tcPr marL="68580" marR="68580" marT="0" marB="0"/>
                </a:tc>
              </a:tr>
              <a:tr h="774335">
                <a:tc>
                  <a:txBody>
                    <a:bodyPr/>
                    <a:lstStyle/>
                    <a:p>
                      <a:pPr algn="just">
                        <a:lnSpc>
                          <a:spcPts val="1800"/>
                        </a:lnSpc>
                        <a:spcAft>
                          <a:spcPts val="0"/>
                        </a:spcAft>
                      </a:pPr>
                      <a:r>
                        <a:rPr lang="en-GB" sz="1600">
                          <a:latin typeface="Times New Roman"/>
                          <a:ea typeface="Calibri"/>
                          <a:cs typeface="Times New Roman"/>
                        </a:rPr>
                        <a:t>2</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1:00:55</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MARSHALL</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Why do you fight it so hard, Earl?</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de-DE" sz="1600" dirty="0">
                          <a:latin typeface="Times New Roman"/>
                          <a:ea typeface="Calibri"/>
                          <a:cs typeface="Times New Roman"/>
                        </a:rPr>
                        <a:t>Warum kämpfst so hart dagegen an, Earl?</a:t>
                      </a:r>
                      <a:endParaRPr lang="es-ES" sz="1600" dirty="0">
                        <a:latin typeface="Calibri"/>
                        <a:ea typeface="Calibri"/>
                        <a:cs typeface="Times New Roman"/>
                      </a:endParaRPr>
                    </a:p>
                  </a:txBody>
                  <a:tcPr marL="68580" marR="68580" marT="0" marB="0"/>
                </a:tc>
              </a:tr>
              <a:tr h="1161502">
                <a:tc>
                  <a:txBody>
                    <a:bodyPr/>
                    <a:lstStyle/>
                    <a:p>
                      <a:pPr algn="just">
                        <a:lnSpc>
                          <a:spcPts val="1800"/>
                        </a:lnSpc>
                        <a:spcAft>
                          <a:spcPts val="0"/>
                        </a:spcAft>
                      </a:pPr>
                      <a:r>
                        <a:rPr lang="en-GB" sz="1600">
                          <a:latin typeface="Times New Roman"/>
                          <a:ea typeface="Calibri"/>
                          <a:cs typeface="Times New Roman"/>
                        </a:rPr>
                        <a:t>3</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1:00:58</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EARL</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dirty="0">
                          <a:latin typeface="Times New Roman"/>
                          <a:ea typeface="Calibri"/>
                          <a:cs typeface="Times New Roman"/>
                        </a:rPr>
                        <a:t>Courage to change the things I can</a:t>
                      </a:r>
                      <a:endParaRPr lang="es-ES" sz="1600" dirty="0">
                        <a:latin typeface="Calibri"/>
                        <a:ea typeface="Calibri"/>
                        <a:cs typeface="Times New Roman"/>
                      </a:endParaRPr>
                    </a:p>
                  </a:txBody>
                  <a:tcPr marL="68580" marR="68580" marT="0" marB="0"/>
                </a:tc>
                <a:tc>
                  <a:txBody>
                    <a:bodyPr/>
                    <a:lstStyle/>
                    <a:p>
                      <a:pPr algn="just">
                        <a:lnSpc>
                          <a:spcPts val="1800"/>
                        </a:lnSpc>
                        <a:spcAft>
                          <a:spcPts val="0"/>
                        </a:spcAft>
                      </a:pPr>
                      <a:r>
                        <a:rPr lang="de-DE" sz="1600">
                          <a:latin typeface="Times New Roman"/>
                          <a:ea typeface="Calibri"/>
                          <a:cs typeface="Times New Roman"/>
                        </a:rPr>
                        <a:t>Den Mut, Dinge zu ändern, di ich ändern kann.</a:t>
                      </a:r>
                      <a:endParaRPr lang="es-ES" sz="1600">
                        <a:latin typeface="Calibri"/>
                        <a:ea typeface="Calibri"/>
                        <a:cs typeface="Times New Roman"/>
                      </a:endParaRPr>
                    </a:p>
                  </a:txBody>
                  <a:tcPr marL="68580" marR="68580" marT="0" marB="0"/>
                </a:tc>
              </a:tr>
              <a:tr h="1548670">
                <a:tc>
                  <a:txBody>
                    <a:bodyPr/>
                    <a:lstStyle/>
                    <a:p>
                      <a:pPr algn="just">
                        <a:lnSpc>
                          <a:spcPts val="1800"/>
                        </a:lnSpc>
                        <a:spcAft>
                          <a:spcPts val="0"/>
                        </a:spcAft>
                      </a:pPr>
                      <a:r>
                        <a:rPr lang="en-GB" sz="1600">
                          <a:latin typeface="Times New Roman"/>
                          <a:ea typeface="Calibri"/>
                          <a:cs typeface="Times New Roman"/>
                        </a:rPr>
                        <a:t>4</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1:01:01</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MARSHALL</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en-GB" sz="1600">
                          <a:latin typeface="Times New Roman"/>
                          <a:ea typeface="Calibri"/>
                          <a:cs typeface="Times New Roman"/>
                        </a:rPr>
                        <a:t>Come on. You’ve been a good boy for a long time You know you wanna do this</a:t>
                      </a:r>
                      <a:endParaRPr lang="es-ES" sz="1600">
                        <a:latin typeface="Calibri"/>
                        <a:ea typeface="Calibri"/>
                        <a:cs typeface="Times New Roman"/>
                      </a:endParaRPr>
                    </a:p>
                  </a:txBody>
                  <a:tcPr marL="68580" marR="68580" marT="0" marB="0"/>
                </a:tc>
                <a:tc>
                  <a:txBody>
                    <a:bodyPr/>
                    <a:lstStyle/>
                    <a:p>
                      <a:pPr algn="just">
                        <a:lnSpc>
                          <a:spcPts val="1800"/>
                        </a:lnSpc>
                        <a:spcAft>
                          <a:spcPts val="0"/>
                        </a:spcAft>
                      </a:pPr>
                      <a:r>
                        <a:rPr lang="de-DE" sz="1600" dirty="0">
                          <a:latin typeface="Times New Roman"/>
                          <a:ea typeface="Calibri"/>
                          <a:cs typeface="Times New Roman"/>
                        </a:rPr>
                        <a:t>Komm schon. Du warst lange Zeit ein gutter Junge. Du weisst, dass du das machen willst.</a:t>
                      </a:r>
                      <a:endParaRPr lang="es-ES" sz="16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40976378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n-GB" sz="3200" b="1" dirty="0" smtClean="0"/>
              <a:t>DIALOGUE WRITING: SYMBOLS (II) </a:t>
            </a:r>
            <a:br>
              <a:rPr lang="en-GB" sz="3200" b="1" dirty="0" smtClean="0"/>
            </a:br>
            <a:r>
              <a:rPr lang="en-GB" sz="2400" b="1" dirty="0" smtClean="0"/>
              <a:t>GENERAL TRENDS</a:t>
            </a:r>
            <a:endParaRPr lang="es-ES" sz="2400" b="1" dirty="0" smtClean="0"/>
          </a:p>
        </p:txBody>
      </p:sp>
      <p:sp>
        <p:nvSpPr>
          <p:cNvPr id="44035" name="Rectangle 3"/>
          <p:cNvSpPr>
            <a:spLocks noGrp="1" noChangeArrowheads="1"/>
          </p:cNvSpPr>
          <p:nvPr>
            <p:ph idx="1"/>
          </p:nvPr>
        </p:nvSpPr>
        <p:spPr>
          <a:xfrm>
            <a:off x="395536" y="1600200"/>
            <a:ext cx="8496944" cy="4530725"/>
          </a:xfrm>
        </p:spPr>
        <p:txBody>
          <a:bodyPr/>
          <a:lstStyle/>
          <a:p>
            <a:pPr lvl="1" eaLnBrk="1" hangingPunct="1"/>
            <a:endParaRPr lang="ca-ES" sz="2800" dirty="0" smtClean="0"/>
          </a:p>
          <a:p>
            <a:pPr lvl="1" eaLnBrk="1" hangingPunct="1">
              <a:lnSpc>
                <a:spcPct val="150000"/>
              </a:lnSpc>
              <a:buNone/>
            </a:pPr>
            <a:r>
              <a:rPr lang="ca-ES" sz="3200" dirty="0" smtClean="0"/>
              <a:t>(OFF)	</a:t>
            </a:r>
            <a:r>
              <a:rPr lang="ca-ES" sz="3200" dirty="0" smtClean="0">
                <a:sym typeface="Wingdings" pitchFamily="2" charset="2"/>
              </a:rPr>
              <a:t> </a:t>
            </a:r>
            <a:r>
              <a:rPr lang="ca-ES" sz="3200" dirty="0" err="1" smtClean="0"/>
              <a:t>Off</a:t>
            </a:r>
            <a:r>
              <a:rPr lang="ca-ES" sz="3200" dirty="0" smtClean="0"/>
              <a:t> </a:t>
            </a:r>
            <a:r>
              <a:rPr lang="ca-ES" sz="3200" dirty="0" err="1" smtClean="0"/>
              <a:t>screen</a:t>
            </a:r>
            <a:r>
              <a:rPr lang="ca-ES" sz="3200" dirty="0" smtClean="0"/>
              <a:t> dialogues</a:t>
            </a:r>
            <a:endParaRPr lang="ca-ES" sz="3200" dirty="0" smtClean="0"/>
          </a:p>
          <a:p>
            <a:pPr lvl="1" eaLnBrk="1" hangingPunct="1">
              <a:lnSpc>
                <a:spcPct val="150000"/>
              </a:lnSpc>
              <a:buNone/>
            </a:pPr>
            <a:r>
              <a:rPr lang="ca-ES" sz="3200" dirty="0" smtClean="0"/>
              <a:t>(ON) 	</a:t>
            </a:r>
            <a:r>
              <a:rPr lang="ca-ES" sz="3200" dirty="0" smtClean="0">
                <a:sym typeface="Wingdings" pitchFamily="2" charset="2"/>
              </a:rPr>
              <a:t> </a:t>
            </a:r>
            <a:r>
              <a:rPr lang="ca-ES" sz="3200" dirty="0" smtClean="0"/>
              <a:t>On </a:t>
            </a:r>
            <a:r>
              <a:rPr lang="ca-ES" sz="3200" dirty="0" err="1" smtClean="0"/>
              <a:t>screen</a:t>
            </a:r>
            <a:r>
              <a:rPr lang="ca-ES" sz="3200" dirty="0" smtClean="0"/>
              <a:t> dialogues (</a:t>
            </a:r>
            <a:r>
              <a:rPr lang="ca-ES" sz="3200" dirty="0" err="1" smtClean="0"/>
              <a:t>by</a:t>
            </a:r>
            <a:r>
              <a:rPr lang="ca-ES" sz="3200" dirty="0" smtClean="0"/>
              <a:t> </a:t>
            </a:r>
            <a:r>
              <a:rPr lang="ca-ES" sz="3200" dirty="0" err="1" smtClean="0"/>
              <a:t>default</a:t>
            </a:r>
            <a:r>
              <a:rPr lang="ca-ES" sz="3200" dirty="0" smtClean="0"/>
              <a:t>)</a:t>
            </a:r>
            <a:endParaRPr lang="ca-ES" sz="3200" dirty="0" smtClean="0"/>
          </a:p>
          <a:p>
            <a:pPr lvl="1" eaLnBrk="1" hangingPunct="1">
              <a:lnSpc>
                <a:spcPct val="150000"/>
              </a:lnSpc>
              <a:buNone/>
            </a:pPr>
            <a:r>
              <a:rPr lang="ca-ES" sz="3200" dirty="0" smtClean="0"/>
              <a:t>(G) 	</a:t>
            </a:r>
            <a:r>
              <a:rPr lang="ca-ES" sz="3200" dirty="0" smtClean="0">
                <a:sym typeface="Wingdings" pitchFamily="2" charset="2"/>
              </a:rPr>
              <a:t> </a:t>
            </a:r>
            <a:r>
              <a:rPr lang="ca-ES" sz="3200" dirty="0" err="1" smtClean="0"/>
              <a:t>Paralinguistic</a:t>
            </a:r>
            <a:r>
              <a:rPr lang="ca-ES" sz="3200" dirty="0" smtClean="0"/>
              <a:t> </a:t>
            </a:r>
            <a:r>
              <a:rPr lang="ca-ES" sz="3200" dirty="0" err="1" smtClean="0"/>
              <a:t>signs</a:t>
            </a:r>
            <a:endParaRPr lang="ca-ES" sz="3200" dirty="0" smtClean="0"/>
          </a:p>
          <a:p>
            <a:pPr lvl="1" eaLnBrk="1" hangingPunct="1">
              <a:lnSpc>
                <a:spcPct val="150000"/>
              </a:lnSpc>
              <a:buNone/>
            </a:pPr>
            <a:r>
              <a:rPr lang="ca-ES" sz="3200" dirty="0" smtClean="0"/>
              <a:t>/  		SIMPLE PAUSE	</a:t>
            </a:r>
          </a:p>
          <a:p>
            <a:pPr lvl="1" eaLnBrk="1" hangingPunct="1">
              <a:lnSpc>
                <a:spcPct val="150000"/>
              </a:lnSpc>
              <a:buNone/>
            </a:pPr>
            <a:r>
              <a:rPr lang="ca-ES" sz="3200" dirty="0" smtClean="0"/>
              <a:t>// 		DOUBLE </a:t>
            </a:r>
            <a:r>
              <a:rPr lang="ca-ES" sz="3200" dirty="0" smtClean="0"/>
              <a:t>PAUSE</a:t>
            </a:r>
            <a:endParaRPr lang="ca-ES" sz="3200" dirty="0" smtClean="0"/>
          </a:p>
          <a:p>
            <a:pPr lvl="1" eaLnBrk="1" hangingPunct="1"/>
            <a:endParaRPr lang="es-ES" dirty="0" smtClean="0"/>
          </a:p>
          <a:p>
            <a:pPr eaLnBrk="1" hangingPunct="1">
              <a:lnSpc>
                <a:spcPct val="80000"/>
              </a:lnSpc>
              <a:buFont typeface="Wingdings" pitchFamily="2" charset="2"/>
              <a:buNone/>
            </a:pPr>
            <a:endParaRPr lang="es-ES"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GB" sz="2800" b="1" smtClean="0"/>
              <a:t>DIALOGUE WRITING: LAYOUT (II) </a:t>
            </a:r>
            <a:r>
              <a:rPr lang="en-GB" sz="3200" b="1" smtClean="0"/>
              <a:t/>
            </a:r>
            <a:br>
              <a:rPr lang="en-GB" sz="3200" b="1" smtClean="0"/>
            </a:br>
            <a:r>
              <a:rPr lang="en-GB" sz="2400" b="1" smtClean="0"/>
              <a:t>B) SYMBOLS (Spain)</a:t>
            </a:r>
            <a:endParaRPr lang="ca-ES" sz="2400" b="1" smtClean="0"/>
          </a:p>
        </p:txBody>
      </p:sp>
      <p:sp>
        <p:nvSpPr>
          <p:cNvPr id="28675" name="Rectangle 3"/>
          <p:cNvSpPr>
            <a:spLocks noGrp="1" noChangeArrowheads="1"/>
          </p:cNvSpPr>
          <p:nvPr>
            <p:ph type="body" idx="1"/>
          </p:nvPr>
        </p:nvSpPr>
        <p:spPr>
          <a:xfrm>
            <a:off x="914400" y="1600200"/>
            <a:ext cx="7772400" cy="5114925"/>
          </a:xfrm>
        </p:spPr>
        <p:txBody>
          <a:bodyPr/>
          <a:lstStyle/>
          <a:p>
            <a:pPr eaLnBrk="1" hangingPunct="1">
              <a:lnSpc>
                <a:spcPct val="80000"/>
              </a:lnSpc>
              <a:buFont typeface="Wingdings" pitchFamily="2" charset="2"/>
              <a:buNone/>
            </a:pPr>
            <a:r>
              <a:rPr lang="en-GB" sz="2000" dirty="0" smtClean="0">
                <a:sym typeface="Wingdings" pitchFamily="2" charset="2"/>
              </a:rPr>
              <a:t></a:t>
            </a:r>
            <a:r>
              <a:rPr lang="en-GB" sz="2000" dirty="0" smtClean="0"/>
              <a:t>Depend on conventions in each company</a:t>
            </a:r>
          </a:p>
          <a:p>
            <a:pPr eaLnBrk="1" hangingPunct="1">
              <a:lnSpc>
                <a:spcPct val="80000"/>
              </a:lnSpc>
              <a:buFont typeface="Wingdings" pitchFamily="2" charset="2"/>
              <a:buNone/>
            </a:pPr>
            <a:endParaRPr lang="en-GB" sz="2000" dirty="0" smtClean="0"/>
          </a:p>
          <a:p>
            <a:pPr lvl="1" eaLnBrk="1" hangingPunct="1">
              <a:lnSpc>
                <a:spcPct val="80000"/>
              </a:lnSpc>
            </a:pPr>
            <a:r>
              <a:rPr lang="en-GB" sz="2000" b="1" dirty="0" smtClean="0"/>
              <a:t>(OFF) Voice Off, Out of Camera</a:t>
            </a:r>
          </a:p>
          <a:p>
            <a:pPr lvl="1" eaLnBrk="1" hangingPunct="1">
              <a:lnSpc>
                <a:spcPct val="80000"/>
              </a:lnSpc>
            </a:pPr>
            <a:r>
              <a:rPr lang="en-GB" sz="2000" b="1" dirty="0" smtClean="0"/>
              <a:t>(ON) On Screen, Field</a:t>
            </a:r>
          </a:p>
          <a:p>
            <a:pPr lvl="1" eaLnBrk="1" hangingPunct="1">
              <a:lnSpc>
                <a:spcPct val="80000"/>
              </a:lnSpc>
            </a:pPr>
            <a:r>
              <a:rPr lang="en-GB" sz="2000" dirty="0" smtClean="0"/>
              <a:t>(DE) The character shows his/her back to the camera</a:t>
            </a:r>
          </a:p>
          <a:p>
            <a:pPr lvl="1" eaLnBrk="1" hangingPunct="1">
              <a:lnSpc>
                <a:spcPct val="80000"/>
              </a:lnSpc>
            </a:pPr>
            <a:r>
              <a:rPr lang="en-GB" sz="2000" dirty="0" smtClean="0"/>
              <a:t>(DL) The character is far from the camera</a:t>
            </a:r>
          </a:p>
          <a:p>
            <a:pPr lvl="1" eaLnBrk="1" hangingPunct="1">
              <a:lnSpc>
                <a:spcPct val="80000"/>
              </a:lnSpc>
            </a:pPr>
            <a:r>
              <a:rPr lang="en-GB" sz="2000" dirty="0" smtClean="0"/>
              <a:t>(SB) The character is on screen, but we can’t see his/her mouth</a:t>
            </a:r>
          </a:p>
          <a:p>
            <a:pPr lvl="1" eaLnBrk="1" hangingPunct="1">
              <a:lnSpc>
                <a:spcPct val="80000"/>
              </a:lnSpc>
            </a:pPr>
            <a:r>
              <a:rPr lang="en-GB" sz="2000" dirty="0" smtClean="0"/>
              <a:t>(G) Paralinguistic gestures</a:t>
            </a:r>
          </a:p>
          <a:p>
            <a:pPr lvl="1" eaLnBrk="1" hangingPunct="1">
              <a:lnSpc>
                <a:spcPct val="80000"/>
              </a:lnSpc>
            </a:pPr>
            <a:r>
              <a:rPr lang="en-GB" sz="2000" dirty="0" smtClean="0"/>
              <a:t>(A la </a:t>
            </a:r>
            <a:r>
              <a:rPr lang="en-GB" sz="2000" dirty="0" err="1" smtClean="0"/>
              <a:t>vez</a:t>
            </a:r>
            <a:r>
              <a:rPr lang="en-GB" sz="2000" dirty="0" smtClean="0"/>
              <a:t>) Two or more characters speak at a time</a:t>
            </a:r>
          </a:p>
          <a:p>
            <a:pPr lvl="1" eaLnBrk="1" hangingPunct="1">
              <a:lnSpc>
                <a:spcPct val="80000"/>
              </a:lnSpc>
            </a:pPr>
            <a:r>
              <a:rPr lang="en-GB" sz="2000" dirty="0" smtClean="0"/>
              <a:t>(P) (T) (X) A character interrupts another character</a:t>
            </a:r>
          </a:p>
          <a:p>
            <a:pPr lvl="1" eaLnBrk="1" hangingPunct="1">
              <a:lnSpc>
                <a:spcPct val="80000"/>
              </a:lnSpc>
            </a:pPr>
            <a:r>
              <a:rPr lang="en-GB" sz="2000" dirty="0" smtClean="0"/>
              <a:t>(AMBIENTE) General shot pans - No dialogues in the script but a translation is offered</a:t>
            </a:r>
          </a:p>
          <a:p>
            <a:pPr lvl="1" eaLnBrk="1" hangingPunct="1">
              <a:lnSpc>
                <a:spcPct val="80000"/>
              </a:lnSpc>
            </a:pPr>
            <a:r>
              <a:rPr lang="en-GB" sz="2000" dirty="0" smtClean="0"/>
              <a:t>(R) Laughter</a:t>
            </a:r>
          </a:p>
          <a:p>
            <a:pPr lvl="1" eaLnBrk="1" hangingPunct="1">
              <a:lnSpc>
                <a:spcPct val="80000"/>
              </a:lnSpc>
            </a:pPr>
            <a:r>
              <a:rPr lang="en-GB" sz="2000" dirty="0" smtClean="0"/>
              <a:t>(LL) (PL) The character cries or weeps</a:t>
            </a:r>
          </a:p>
          <a:p>
            <a:pPr lvl="1" eaLnBrk="1" hangingPunct="1">
              <a:lnSpc>
                <a:spcPct val="80000"/>
              </a:lnSpc>
            </a:pPr>
            <a:r>
              <a:rPr lang="en-GB" sz="2000" dirty="0" smtClean="0"/>
              <a:t>/ Short Pause (2”-5”)</a:t>
            </a:r>
          </a:p>
          <a:p>
            <a:pPr lvl="1" eaLnBrk="1" hangingPunct="1">
              <a:lnSpc>
                <a:spcPct val="80000"/>
              </a:lnSpc>
            </a:pPr>
            <a:r>
              <a:rPr lang="en-GB" sz="2000" dirty="0" smtClean="0"/>
              <a:t>// Long Pause (6”-14”)</a:t>
            </a:r>
            <a:endParaRPr lang="ca-ES" sz="2000" dirty="0" smtClean="0"/>
          </a:p>
        </p:txBody>
      </p:sp>
      <p:sp>
        <p:nvSpPr>
          <p:cNvPr id="4" name="3 Marcador de pie de página"/>
          <p:cNvSpPr>
            <a:spLocks noGrp="1"/>
          </p:cNvSpPr>
          <p:nvPr>
            <p:ph type="ftr" sz="quarter" idx="11"/>
          </p:nvPr>
        </p:nvSpPr>
        <p:spPr>
          <a:xfrm>
            <a:off x="5003800" y="6248400"/>
            <a:ext cx="3671888" cy="457200"/>
          </a:xfrm>
        </p:spPr>
        <p:txBody>
          <a:bodyPr/>
          <a:lstStyle/>
          <a:p>
            <a:pPr>
              <a:defRPr/>
            </a:pPr>
            <a:r>
              <a:rPr lang="it-IT" dirty="0"/>
              <a:t>Prof. Frederic Chaume. </a:t>
            </a:r>
          </a:p>
          <a:p>
            <a:pPr>
              <a:defRPr/>
            </a:pPr>
            <a:r>
              <a:rPr lang="it-IT" dirty="0"/>
              <a:t>Universitat Jaume I </a:t>
            </a:r>
            <a:r>
              <a:rPr lang="it-IT" dirty="0" smtClean="0"/>
              <a:t>– </a:t>
            </a:r>
            <a:r>
              <a:rPr lang="it-IT" dirty="0" err="1" smtClean="0"/>
              <a:t>University</a:t>
            </a:r>
            <a:r>
              <a:rPr lang="it-IT" dirty="0" smtClean="0"/>
              <a:t> College </a:t>
            </a:r>
            <a:r>
              <a:rPr lang="it-IT" dirty="0"/>
              <a:t>London</a:t>
            </a:r>
            <a:endParaRPr lang="ca-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GB" sz="2800" b="1" smtClean="0"/>
              <a:t>DIALOGUE WRITING</a:t>
            </a:r>
            <a:br>
              <a:rPr lang="en-GB" sz="2800" b="1" smtClean="0"/>
            </a:br>
            <a:r>
              <a:rPr lang="en-GB" sz="2400" b="1" smtClean="0"/>
              <a:t>C) SYNCHRONIZATION</a:t>
            </a:r>
            <a:r>
              <a:rPr lang="ca-ES" sz="3800" smtClean="0"/>
              <a:t> </a:t>
            </a:r>
            <a:r>
              <a:rPr lang="ca-ES" sz="2400" b="1" smtClean="0"/>
              <a:t>OR LIP-SYNC</a:t>
            </a:r>
          </a:p>
        </p:txBody>
      </p:sp>
      <p:sp>
        <p:nvSpPr>
          <p:cNvPr id="22531" name="Rectangle 3"/>
          <p:cNvSpPr>
            <a:spLocks noGrp="1" noChangeArrowheads="1"/>
          </p:cNvSpPr>
          <p:nvPr>
            <p:ph type="body" idx="1"/>
          </p:nvPr>
        </p:nvSpPr>
        <p:spPr>
          <a:xfrm>
            <a:off x="914400" y="1600200"/>
            <a:ext cx="8086725" cy="5043488"/>
          </a:xfrm>
        </p:spPr>
        <p:txBody>
          <a:bodyPr/>
          <a:lstStyle/>
          <a:p>
            <a:pPr eaLnBrk="1" hangingPunct="1">
              <a:lnSpc>
                <a:spcPct val="90000"/>
              </a:lnSpc>
              <a:buFont typeface="Wingdings" pitchFamily="2" charset="2"/>
              <a:buNone/>
              <a:defRPr/>
            </a:pPr>
            <a:r>
              <a:rPr lang="en-US" dirty="0" smtClean="0"/>
              <a:t>Three types of synchronization:</a:t>
            </a:r>
          </a:p>
          <a:p>
            <a:pPr eaLnBrk="1" hangingPunct="1">
              <a:lnSpc>
                <a:spcPct val="90000"/>
              </a:lnSpc>
              <a:buFont typeface="Wingdings" pitchFamily="2" charset="2"/>
              <a:buNone/>
              <a:defRPr/>
            </a:pPr>
            <a:endParaRPr lang="en-US" dirty="0" smtClean="0"/>
          </a:p>
          <a:p>
            <a:pPr lvl="1" eaLnBrk="1" hangingPunct="1">
              <a:lnSpc>
                <a:spcPct val="90000"/>
              </a:lnSpc>
              <a:buFont typeface="Wingdings" pitchFamily="2" charset="2"/>
              <a:buNone/>
              <a:defRPr/>
            </a:pPr>
            <a:r>
              <a:rPr lang="en-US" dirty="0" smtClean="0"/>
              <a:t>phonetic or lip synchrony: only close-ups, big/extreme close-ups and detailed shots (lips)</a:t>
            </a:r>
          </a:p>
          <a:p>
            <a:pPr lvl="2" eaLnBrk="1" hangingPunct="1">
              <a:lnSpc>
                <a:spcPct val="90000"/>
              </a:lnSpc>
              <a:buFont typeface="Wingdings" pitchFamily="2" charset="2"/>
              <a:buNone/>
              <a:defRPr/>
            </a:pPr>
            <a:r>
              <a:rPr lang="en-US" dirty="0" smtClean="0"/>
              <a:t>(</a:t>
            </a:r>
            <a:r>
              <a:rPr lang="en-US" dirty="0" err="1" smtClean="0"/>
              <a:t>p,b,m,f,v</a:t>
            </a:r>
            <a:r>
              <a:rPr lang="en-US" dirty="0" smtClean="0"/>
              <a:t> + open vowels: a, e, o)</a:t>
            </a:r>
          </a:p>
          <a:p>
            <a:pPr lvl="1" eaLnBrk="1" hangingPunct="1">
              <a:lnSpc>
                <a:spcPct val="90000"/>
              </a:lnSpc>
              <a:buFont typeface="Wingdings" pitchFamily="2" charset="2"/>
              <a:buNone/>
              <a:defRPr/>
            </a:pPr>
            <a:endParaRPr lang="en-US" dirty="0" smtClean="0"/>
          </a:p>
          <a:p>
            <a:pPr lvl="1" eaLnBrk="1" hangingPunct="1">
              <a:lnSpc>
                <a:spcPct val="90000"/>
              </a:lnSpc>
              <a:buFont typeface="Wingdings" pitchFamily="2" charset="2"/>
              <a:buNone/>
              <a:defRPr/>
            </a:pPr>
            <a:r>
              <a:rPr lang="en-US" dirty="0" smtClean="0"/>
              <a:t>kinetic synchrony or body movement synchrony: translation has to be coherent with movements</a:t>
            </a:r>
          </a:p>
          <a:p>
            <a:pPr lvl="1" eaLnBrk="1" hangingPunct="1">
              <a:lnSpc>
                <a:spcPct val="90000"/>
              </a:lnSpc>
              <a:buFont typeface="Wingdings" pitchFamily="2" charset="2"/>
              <a:buNone/>
              <a:defRPr/>
            </a:pPr>
            <a:endParaRPr lang="en-US" dirty="0" smtClean="0"/>
          </a:p>
          <a:p>
            <a:pPr lvl="1" eaLnBrk="1" hangingPunct="1">
              <a:lnSpc>
                <a:spcPct val="90000"/>
              </a:lnSpc>
              <a:buFont typeface="Wingdings" pitchFamily="2" charset="2"/>
              <a:buNone/>
              <a:defRPr/>
            </a:pPr>
            <a:r>
              <a:rPr lang="en-US" dirty="0" err="1" smtClean="0"/>
              <a:t>isochrony</a:t>
            </a:r>
            <a:r>
              <a:rPr lang="en-US" dirty="0" smtClean="0"/>
              <a:t> or synchrony between utterances and pauses (German: </a:t>
            </a:r>
            <a:r>
              <a:rPr lang="en-US" dirty="0" err="1" smtClean="0"/>
              <a:t>texten</a:t>
            </a:r>
            <a:r>
              <a:rPr lang="en-US" dirty="0" smtClean="0"/>
              <a:t>; French: adapter)</a:t>
            </a:r>
          </a:p>
          <a:p>
            <a:pPr lvl="1" algn="r" eaLnBrk="1" hangingPunct="1">
              <a:lnSpc>
                <a:spcPct val="90000"/>
              </a:lnSpc>
              <a:defRPr/>
            </a:pPr>
            <a:r>
              <a:rPr lang="en-US" i="1" u="sng" dirty="0" smtClean="0">
                <a:solidFill>
                  <a:schemeClr val="accent6"/>
                </a:solidFill>
                <a:sym typeface="Wingdings" pitchFamily="2" charset="2"/>
              </a:rPr>
              <a:t> clips</a:t>
            </a:r>
            <a:endParaRPr lang="ca-ES" i="1" u="sng" dirty="0" smtClean="0">
              <a:solidFill>
                <a:schemeClr val="accent6"/>
              </a:solidFill>
            </a:endParaRPr>
          </a:p>
        </p:txBody>
      </p:sp>
      <p:sp>
        <p:nvSpPr>
          <p:cNvPr id="4" name="3 Marcador de pie de página"/>
          <p:cNvSpPr>
            <a:spLocks noGrp="1"/>
          </p:cNvSpPr>
          <p:nvPr>
            <p:ph type="ftr" sz="quarter" idx="11"/>
          </p:nvPr>
        </p:nvSpPr>
        <p:spPr/>
        <p:txBody>
          <a:bodyPr/>
          <a:lstStyle/>
          <a:p>
            <a:pPr>
              <a:defRPr/>
            </a:pPr>
            <a:r>
              <a:rPr lang="it-IT" dirty="0"/>
              <a:t>Prof. Frederic Chaume. </a:t>
            </a:r>
          </a:p>
          <a:p>
            <a:pPr>
              <a:defRPr/>
            </a:pPr>
            <a:r>
              <a:rPr lang="it-IT" dirty="0"/>
              <a:t>Universitat Jaume I </a:t>
            </a:r>
            <a:r>
              <a:rPr lang="it-IT" dirty="0" smtClean="0"/>
              <a:t>– </a:t>
            </a:r>
            <a:r>
              <a:rPr lang="it-IT" dirty="0" err="1" smtClean="0"/>
              <a:t>University</a:t>
            </a:r>
            <a:r>
              <a:rPr lang="it-IT" dirty="0" smtClean="0"/>
              <a:t> College </a:t>
            </a:r>
            <a:r>
              <a:rPr lang="it-IT" dirty="0"/>
              <a:t>London</a:t>
            </a:r>
            <a:endParaRPr lang="ca-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en-GB" sz="2800" b="1" dirty="0" smtClean="0"/>
              <a:t>DIALOGUE WRITING</a:t>
            </a:r>
            <a:r>
              <a:rPr lang="en-GB" sz="2400" b="1" dirty="0" smtClean="0"/>
              <a:t/>
            </a:r>
            <a:br>
              <a:rPr lang="en-GB" sz="2400" b="1" dirty="0" smtClean="0"/>
            </a:br>
            <a:r>
              <a:rPr lang="en-GB" sz="2400" b="1" dirty="0" smtClean="0"/>
              <a:t>D) </a:t>
            </a:r>
            <a:r>
              <a:rPr lang="en-US" sz="2400" b="1" dirty="0" smtClean="0"/>
              <a:t>ORAL SPEECH: </a:t>
            </a:r>
            <a:r>
              <a:rPr lang="en-US" sz="2400" b="1" dirty="0" err="1" smtClean="0"/>
              <a:t>dubbese</a:t>
            </a:r>
            <a:r>
              <a:rPr lang="ca-ES" sz="3800" dirty="0" smtClean="0"/>
              <a:t> </a:t>
            </a:r>
          </a:p>
        </p:txBody>
      </p:sp>
      <p:sp>
        <p:nvSpPr>
          <p:cNvPr id="33795" name="Rectangle 3"/>
          <p:cNvSpPr>
            <a:spLocks noGrp="1" noChangeArrowheads="1"/>
          </p:cNvSpPr>
          <p:nvPr>
            <p:ph type="body" idx="1"/>
          </p:nvPr>
        </p:nvSpPr>
        <p:spPr>
          <a:xfrm>
            <a:off x="914400" y="1600200"/>
            <a:ext cx="7772400" cy="5043488"/>
          </a:xfrm>
        </p:spPr>
        <p:txBody>
          <a:bodyPr/>
          <a:lstStyle/>
          <a:p>
            <a:pPr eaLnBrk="1" hangingPunct="1"/>
            <a:endParaRPr lang="en-GB" sz="2400" dirty="0" smtClean="0"/>
          </a:p>
          <a:p>
            <a:pPr eaLnBrk="1" hangingPunct="1"/>
            <a:r>
              <a:rPr lang="en-GB" sz="2400" dirty="0" smtClean="0"/>
              <a:t>The creation of a convincing script, ideally meeting all the demands of the different types of synchrony, yet still creating the illusion of original dialog.</a:t>
            </a:r>
          </a:p>
          <a:p>
            <a:pPr eaLnBrk="1" hangingPunct="1"/>
            <a:r>
              <a:rPr lang="en-GB" sz="2400" dirty="0" err="1" smtClean="0"/>
              <a:t>Unlabored</a:t>
            </a:r>
            <a:r>
              <a:rPr lang="en-GB" sz="2400" dirty="0" smtClean="0"/>
              <a:t> dialogs, avoiding </a:t>
            </a:r>
            <a:r>
              <a:rPr lang="en-GB" sz="2400" dirty="0" smtClean="0">
                <a:hlinkClick r:id="rId2"/>
              </a:rPr>
              <a:t>artificiality</a:t>
            </a:r>
            <a:endParaRPr lang="en-GB" sz="2400" dirty="0" smtClean="0"/>
          </a:p>
          <a:p>
            <a:pPr eaLnBrk="1" hangingPunct="1"/>
            <a:r>
              <a:rPr lang="en-GB" sz="2400" dirty="0" smtClean="0"/>
              <a:t>But never real oral speech, it must comply with the standard norms (phonetics, morphology, syntax):</a:t>
            </a:r>
          </a:p>
          <a:p>
            <a:pPr algn="ctr" eaLnBrk="1" hangingPunct="1">
              <a:buFont typeface="Wingdings" pitchFamily="2" charset="2"/>
              <a:buNone/>
            </a:pPr>
            <a:r>
              <a:rPr lang="en-GB" sz="2400" dirty="0" smtClean="0"/>
              <a:t>written						spoken</a:t>
            </a:r>
          </a:p>
          <a:p>
            <a:pPr algn="ctr" eaLnBrk="1" hangingPunct="1">
              <a:buFont typeface="Wingdings" pitchFamily="2" charset="2"/>
              <a:buNone/>
            </a:pPr>
            <a:r>
              <a:rPr lang="en-GB" sz="2400" dirty="0" smtClean="0"/>
              <a:t>–____________________________</a:t>
            </a:r>
            <a:r>
              <a:rPr lang="en-GB" sz="3200" dirty="0" smtClean="0"/>
              <a:t>X</a:t>
            </a:r>
            <a:r>
              <a:rPr lang="en-GB" sz="2400" dirty="0" smtClean="0"/>
              <a:t>__________+</a:t>
            </a:r>
          </a:p>
          <a:p>
            <a:pPr eaLnBrk="1" hangingPunct="1"/>
            <a:r>
              <a:rPr lang="en-GB" sz="2400" dirty="0" smtClean="0"/>
              <a:t>Translation routines: </a:t>
            </a:r>
            <a:r>
              <a:rPr lang="en-GB" sz="2400" dirty="0" err="1" smtClean="0"/>
              <a:t>Pavesi</a:t>
            </a:r>
            <a:r>
              <a:rPr lang="en-GB" sz="2400" dirty="0" smtClean="0"/>
              <a:t>, </a:t>
            </a:r>
            <a:r>
              <a:rPr lang="en-GB" sz="2400" dirty="0" err="1" smtClean="0"/>
              <a:t>Baños</a:t>
            </a:r>
            <a:r>
              <a:rPr lang="en-GB" sz="2400" dirty="0" smtClean="0"/>
              <a:t>, </a:t>
            </a:r>
            <a:r>
              <a:rPr lang="en-GB" sz="2400" dirty="0" err="1" smtClean="0"/>
              <a:t>Marzà</a:t>
            </a:r>
            <a:r>
              <a:rPr lang="en-GB" sz="2400" dirty="0" smtClean="0"/>
              <a:t>, </a:t>
            </a:r>
            <a:r>
              <a:rPr lang="en-GB" sz="2400" dirty="0" err="1" smtClean="0"/>
              <a:t>Chaume</a:t>
            </a:r>
            <a:r>
              <a:rPr lang="en-GB" sz="2400" dirty="0" smtClean="0"/>
              <a:t>, </a:t>
            </a:r>
            <a:r>
              <a:rPr lang="en-GB" sz="2400" dirty="0" err="1" smtClean="0"/>
              <a:t>Prats</a:t>
            </a:r>
            <a:r>
              <a:rPr lang="en-GB" sz="2400" dirty="0" smtClean="0"/>
              <a:t>, Romero, </a:t>
            </a:r>
            <a:r>
              <a:rPr lang="en-GB" sz="2400" dirty="0" err="1" smtClean="0"/>
              <a:t>Bruti</a:t>
            </a:r>
            <a:r>
              <a:rPr lang="en-GB" sz="2400" dirty="0" smtClean="0"/>
              <a:t>, </a:t>
            </a:r>
            <a:r>
              <a:rPr lang="en-GB" sz="2400" dirty="0" err="1" smtClean="0"/>
              <a:t>Freddi</a:t>
            </a:r>
            <a:r>
              <a:rPr lang="en-GB" sz="2400" dirty="0" smtClean="0"/>
              <a:t>, </a:t>
            </a:r>
            <a:r>
              <a:rPr lang="en-GB" sz="2400" dirty="0" err="1" smtClean="0"/>
              <a:t>Matamala</a:t>
            </a:r>
            <a:r>
              <a:rPr lang="en-GB" sz="2400" dirty="0" smtClean="0"/>
              <a:t>, </a:t>
            </a:r>
            <a:r>
              <a:rPr lang="en-GB" sz="2400" dirty="0" err="1" smtClean="0"/>
              <a:t>Izard</a:t>
            </a:r>
            <a:r>
              <a:rPr lang="en-GB" sz="2400" dirty="0" smtClean="0"/>
              <a:t>, </a:t>
            </a:r>
            <a:r>
              <a:rPr lang="en-GB" sz="2400" dirty="0" err="1" smtClean="0"/>
              <a:t>Santamaria</a:t>
            </a:r>
            <a:r>
              <a:rPr lang="en-GB" sz="2400" dirty="0" smtClean="0"/>
              <a:t>, </a:t>
            </a:r>
            <a:r>
              <a:rPr lang="en-GB" sz="2400" dirty="0" err="1" smtClean="0"/>
              <a:t>Kozloff</a:t>
            </a:r>
            <a:r>
              <a:rPr lang="en-GB" sz="2400" dirty="0" smtClean="0"/>
              <a:t>, </a:t>
            </a:r>
            <a:r>
              <a:rPr lang="en-GB" sz="2400" dirty="0" err="1" smtClean="0"/>
              <a:t>Quaglio</a:t>
            </a:r>
            <a:r>
              <a:rPr lang="en-GB" sz="2400" dirty="0" smtClean="0"/>
              <a:t>, </a:t>
            </a:r>
            <a:r>
              <a:rPr lang="en-GB" sz="2400" dirty="0" err="1" smtClean="0"/>
              <a:t>Valdeón</a:t>
            </a:r>
            <a:r>
              <a:rPr lang="en-GB" sz="2400" dirty="0" smtClean="0"/>
              <a:t>, </a:t>
            </a:r>
            <a:r>
              <a:rPr lang="en-GB" sz="2400" dirty="0" err="1" smtClean="0"/>
              <a:t>Valentini</a:t>
            </a:r>
            <a:r>
              <a:rPr lang="en-GB" sz="2400" dirty="0" smtClean="0"/>
              <a:t>...</a:t>
            </a:r>
          </a:p>
          <a:p>
            <a:pPr eaLnBrk="1" hangingPunct="1"/>
            <a:endParaRPr lang="ca-ES" sz="2400" dirty="0" smtClean="0"/>
          </a:p>
        </p:txBody>
      </p:sp>
      <p:sp>
        <p:nvSpPr>
          <p:cNvPr id="4" name="3 Marcador de pie de página"/>
          <p:cNvSpPr>
            <a:spLocks noGrp="1"/>
          </p:cNvSpPr>
          <p:nvPr>
            <p:ph type="ftr" sz="quarter" idx="11"/>
          </p:nvPr>
        </p:nvSpPr>
        <p:spPr>
          <a:xfrm>
            <a:off x="6011863" y="1628775"/>
            <a:ext cx="2881312" cy="360363"/>
          </a:xfrm>
        </p:spPr>
        <p:txBody>
          <a:bodyPr/>
          <a:lstStyle/>
          <a:p>
            <a:pPr>
              <a:defRPr/>
            </a:pPr>
            <a:r>
              <a:rPr lang="it-IT" dirty="0"/>
              <a:t>Prof. Frederic Chaume. </a:t>
            </a:r>
          </a:p>
          <a:p>
            <a:pPr>
              <a:defRPr/>
            </a:pPr>
            <a:r>
              <a:rPr lang="it-IT" dirty="0"/>
              <a:t>Universitat Jaume I </a:t>
            </a:r>
            <a:r>
              <a:rPr lang="it-IT" dirty="0" smtClean="0"/>
              <a:t>– </a:t>
            </a:r>
            <a:r>
              <a:rPr lang="it-IT" dirty="0" err="1" smtClean="0"/>
              <a:t>University</a:t>
            </a:r>
            <a:r>
              <a:rPr lang="it-IT" dirty="0" smtClean="0"/>
              <a:t> College </a:t>
            </a:r>
            <a:r>
              <a:rPr lang="it-IT" dirty="0"/>
              <a:t>London</a:t>
            </a:r>
            <a:endParaRPr lang="ca-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116013" y="274638"/>
            <a:ext cx="7127875" cy="850900"/>
          </a:xfrm>
        </p:spPr>
        <p:txBody>
          <a:bodyPr/>
          <a:lstStyle/>
          <a:p>
            <a:r>
              <a:rPr lang="en-GB" smtClean="0"/>
              <a:t>Types of AVT: Revoicing</a:t>
            </a:r>
          </a:p>
        </p:txBody>
      </p:sp>
      <p:sp>
        <p:nvSpPr>
          <p:cNvPr id="13315" name="Content Placeholder 2"/>
          <p:cNvSpPr>
            <a:spLocks noGrp="1"/>
          </p:cNvSpPr>
          <p:nvPr>
            <p:ph idx="1"/>
          </p:nvPr>
        </p:nvSpPr>
        <p:spPr>
          <a:xfrm>
            <a:off x="3492500" y="1196975"/>
            <a:ext cx="5256213" cy="1584325"/>
          </a:xfrm>
        </p:spPr>
        <p:txBody>
          <a:bodyPr>
            <a:normAutofit fontScale="85000" lnSpcReduction="10000"/>
          </a:bodyPr>
          <a:lstStyle/>
          <a:p>
            <a:pPr marL="0" indent="0">
              <a:buFont typeface="Wingdings" pitchFamily="2" charset="2"/>
              <a:buNone/>
              <a:defRPr/>
            </a:pPr>
            <a:r>
              <a:rPr lang="en-GB" smtClean="0"/>
              <a:t>The </a:t>
            </a:r>
            <a:r>
              <a:rPr lang="en-GB" b="1" smtClean="0"/>
              <a:t>original soundtrack is totally replaced by a new one in the TL </a:t>
            </a:r>
            <a:r>
              <a:rPr lang="en-GB" smtClean="0"/>
              <a:t>and the target viewer can no longer hear the original exchanges</a:t>
            </a:r>
          </a:p>
        </p:txBody>
      </p:sp>
      <p:sp>
        <p:nvSpPr>
          <p:cNvPr id="4" name="Oval 3"/>
          <p:cNvSpPr/>
          <p:nvPr/>
        </p:nvSpPr>
        <p:spPr>
          <a:xfrm>
            <a:off x="0" y="1341438"/>
            <a:ext cx="2843213" cy="244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200" dirty="0">
                <a:solidFill>
                  <a:srgbClr val="FF0000"/>
                </a:solidFill>
              </a:rPr>
              <a:t>Revoicing</a:t>
            </a:r>
          </a:p>
        </p:txBody>
      </p:sp>
      <p:sp>
        <p:nvSpPr>
          <p:cNvPr id="5" name="TextBox 4"/>
          <p:cNvSpPr txBox="1"/>
          <p:nvPr/>
        </p:nvSpPr>
        <p:spPr>
          <a:xfrm>
            <a:off x="250825" y="6237288"/>
            <a:ext cx="3221038" cy="369887"/>
          </a:xfrm>
          <a:prstGeom prst="rect">
            <a:avLst/>
          </a:prstGeom>
          <a:noFill/>
        </p:spPr>
        <p:txBody>
          <a:bodyPr wrap="none">
            <a:spAutoFit/>
          </a:bodyPr>
          <a:lstStyle/>
          <a:p>
            <a:pPr>
              <a:defRPr/>
            </a:pPr>
            <a:r>
              <a:rPr lang="en-GB" dirty="0" err="1">
                <a:latin typeface="+mj-lt"/>
              </a:rPr>
              <a:t>Díaz</a:t>
            </a:r>
            <a:r>
              <a:rPr lang="en-GB" dirty="0">
                <a:latin typeface="+mj-lt"/>
              </a:rPr>
              <a:t> Cintas and </a:t>
            </a:r>
            <a:r>
              <a:rPr lang="en-GB" dirty="0" err="1">
                <a:latin typeface="+mj-lt"/>
              </a:rPr>
              <a:t>Orero</a:t>
            </a:r>
            <a:r>
              <a:rPr lang="en-GB" dirty="0">
                <a:latin typeface="+mj-lt"/>
              </a:rPr>
              <a:t> (2010: 41)</a:t>
            </a:r>
          </a:p>
        </p:txBody>
      </p:sp>
      <p:sp>
        <p:nvSpPr>
          <p:cNvPr id="6" name="Down Arrow 5"/>
          <p:cNvSpPr/>
          <p:nvPr/>
        </p:nvSpPr>
        <p:spPr>
          <a:xfrm>
            <a:off x="6012160" y="2564904"/>
            <a:ext cx="647700"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ounded Rectangle 6"/>
          <p:cNvSpPr/>
          <p:nvPr/>
        </p:nvSpPr>
        <p:spPr>
          <a:xfrm>
            <a:off x="3924300" y="3213100"/>
            <a:ext cx="4535488" cy="100806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chemeClr val="accent1">
                    <a:lumMod val="50000"/>
                  </a:schemeClr>
                </a:solidFill>
              </a:rPr>
              <a:t>- </a:t>
            </a:r>
            <a:r>
              <a:rPr lang="en-GB" sz="2800" dirty="0">
                <a:solidFill>
                  <a:schemeClr val="accent1">
                    <a:lumMod val="50000"/>
                  </a:schemeClr>
                </a:solidFill>
                <a:hlinkClick r:id="rId2" action="ppaction://hlinkfile"/>
              </a:rPr>
              <a:t>Lip synch dubbing </a:t>
            </a:r>
            <a:endParaRPr lang="en-GB" sz="2800" dirty="0">
              <a:solidFill>
                <a:schemeClr val="accent1">
                  <a:lumMod val="50000"/>
                </a:schemeClr>
              </a:solidFill>
            </a:endParaRPr>
          </a:p>
        </p:txBody>
      </p:sp>
      <p:sp>
        <p:nvSpPr>
          <p:cNvPr id="8" name="Content Placeholder 2"/>
          <p:cNvSpPr txBox="1">
            <a:spLocks/>
          </p:cNvSpPr>
          <p:nvPr/>
        </p:nvSpPr>
        <p:spPr bwMode="auto">
          <a:xfrm>
            <a:off x="250825" y="4508500"/>
            <a:ext cx="4681538" cy="1584325"/>
          </a:xfrm>
          <a:prstGeom prst="rect">
            <a:avLst/>
          </a:prstGeom>
          <a:noFill/>
          <a:ln w="9525">
            <a:noFill/>
            <a:miter lim="800000"/>
            <a:headEnd/>
            <a:tailEnd/>
          </a:ln>
        </p:spPr>
        <p:txBody>
          <a:bodyPr/>
          <a:lstStyle/>
          <a:p>
            <a:pPr eaLnBrk="0" hangingPunct="0">
              <a:spcBef>
                <a:spcPts val="600"/>
              </a:spcBef>
              <a:buClr>
                <a:schemeClr val="accent1"/>
              </a:buClr>
              <a:buSzPct val="70000"/>
              <a:buFont typeface="Wingdings" pitchFamily="2" charset="2"/>
              <a:buNone/>
              <a:defRPr/>
            </a:pPr>
            <a:r>
              <a:rPr lang="en-GB" sz="2400" b="1" dirty="0">
                <a:latin typeface="+mn-lt"/>
              </a:rPr>
              <a:t>The translation is overlapped </a:t>
            </a:r>
            <a:r>
              <a:rPr lang="en-GB" sz="2400" dirty="0">
                <a:latin typeface="+mn-lt"/>
              </a:rPr>
              <a:t>and the original spoken dialogue is still audible in the background</a:t>
            </a:r>
          </a:p>
        </p:txBody>
      </p:sp>
      <p:sp>
        <p:nvSpPr>
          <p:cNvPr id="9" name="Right Arrow 8"/>
          <p:cNvSpPr/>
          <p:nvPr/>
        </p:nvSpPr>
        <p:spPr>
          <a:xfrm>
            <a:off x="4716463" y="4797425"/>
            <a:ext cx="647700" cy="576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 name="Rounded Rectangle 9"/>
          <p:cNvSpPr/>
          <p:nvPr/>
        </p:nvSpPr>
        <p:spPr>
          <a:xfrm>
            <a:off x="5435600" y="4508500"/>
            <a:ext cx="3240088" cy="201612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chemeClr val="accent1">
                    <a:lumMod val="50000"/>
                  </a:schemeClr>
                </a:solidFill>
              </a:rPr>
              <a:t>- Voice-over</a:t>
            </a:r>
          </a:p>
          <a:p>
            <a:pPr algn="ctr">
              <a:buFontTx/>
              <a:buChar char="-"/>
              <a:defRPr/>
            </a:pPr>
            <a:r>
              <a:rPr lang="en-GB" sz="2800" dirty="0">
                <a:solidFill>
                  <a:schemeClr val="accent1">
                    <a:lumMod val="50000"/>
                  </a:schemeClr>
                </a:solidFill>
              </a:rPr>
              <a:t> Interpreting</a:t>
            </a:r>
          </a:p>
          <a:p>
            <a:pPr algn="ctr">
              <a:buFontTx/>
              <a:buChar char="-"/>
              <a:defRPr/>
            </a:pPr>
            <a:r>
              <a:rPr lang="en-GB" sz="2800" dirty="0">
                <a:solidFill>
                  <a:schemeClr val="accent1">
                    <a:lumMod val="50000"/>
                  </a:schemeClr>
                </a:solidFill>
              </a:rPr>
              <a:t> Free commentary </a:t>
            </a:r>
          </a:p>
          <a:p>
            <a:pPr algn="ctr">
              <a:defRPr/>
            </a:pPr>
            <a:r>
              <a:rPr lang="en-GB" sz="2800" dirty="0">
                <a:solidFill>
                  <a:schemeClr val="accent1">
                    <a:lumMod val="50000"/>
                  </a:schemeClr>
                </a:solidFill>
              </a:rPr>
              <a:t>(</a:t>
            </a:r>
            <a:r>
              <a:rPr lang="en-GB" sz="2800" dirty="0" err="1">
                <a:solidFill>
                  <a:schemeClr val="accent1">
                    <a:lumMod val="50000"/>
                  </a:schemeClr>
                </a:solidFill>
                <a:hlinkClick r:id="rId3"/>
              </a:rPr>
              <a:t>es</a:t>
            </a:r>
            <a:r>
              <a:rPr lang="en-GB" sz="2800" dirty="0">
                <a:solidFill>
                  <a:schemeClr val="accent1">
                    <a:lumMod val="50000"/>
                  </a:schemeClr>
                </a:solidFill>
              </a:rPr>
              <a:t>, </a:t>
            </a:r>
            <a:r>
              <a:rPr lang="en-GB" sz="2800" dirty="0">
                <a:solidFill>
                  <a:schemeClr val="accent1">
                    <a:lumMod val="50000"/>
                  </a:schemeClr>
                </a:solidFill>
                <a:hlinkClick r:id="rId4"/>
              </a:rPr>
              <a:t>de</a:t>
            </a:r>
            <a:r>
              <a:rPr lang="en-GB" sz="2800" dirty="0">
                <a:solidFill>
                  <a:schemeClr val="accent1">
                    <a:lumMod val="50000"/>
                  </a:schemeClr>
                </a:solidFill>
              </a:rPr>
              <a:t>, </a:t>
            </a:r>
            <a:r>
              <a:rPr lang="en-GB" sz="2800" dirty="0">
                <a:solidFill>
                  <a:schemeClr val="accent1">
                    <a:lumMod val="50000"/>
                  </a:schemeClr>
                </a:solidFill>
                <a:hlinkClick r:id="rId5"/>
              </a:rPr>
              <a:t>en</a:t>
            </a:r>
            <a:r>
              <a:rPr lang="en-GB" sz="2800" dirty="0">
                <a:solidFill>
                  <a:schemeClr val="accent1">
                    <a:lumMod val="50000"/>
                  </a:schemeClr>
                </a:solidFill>
              </a:rPr>
              <a:t>)</a:t>
            </a:r>
          </a:p>
        </p:txBody>
      </p:sp>
      <p:cxnSp>
        <p:nvCxnSpPr>
          <p:cNvPr id="12" name="Straight Arrow Connector 11"/>
          <p:cNvCxnSpPr>
            <a:stCxn id="4" idx="6"/>
          </p:cNvCxnSpPr>
          <p:nvPr/>
        </p:nvCxnSpPr>
        <p:spPr>
          <a:xfrm flipV="1">
            <a:off x="2843213" y="2133600"/>
            <a:ext cx="576262" cy="431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4"/>
          </p:cNvCxnSpPr>
          <p:nvPr/>
        </p:nvCxnSpPr>
        <p:spPr>
          <a:xfrm>
            <a:off x="1422400" y="3789363"/>
            <a:ext cx="1133475" cy="8636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00113" y="260350"/>
            <a:ext cx="7772400" cy="1143000"/>
          </a:xfrm>
        </p:spPr>
        <p:txBody>
          <a:bodyPr/>
          <a:lstStyle/>
          <a:p>
            <a:pPr algn="ctr" eaLnBrk="1" hangingPunct="1"/>
            <a:r>
              <a:rPr lang="en-GB" sz="2800" b="1" dirty="0" smtClean="0"/>
              <a:t>1. AUDIOVISUAL TRANSLATION TYPES: </a:t>
            </a:r>
            <a:r>
              <a:rPr lang="en-GB" sz="2800" b="1" u="sng" dirty="0" smtClean="0"/>
              <a:t>REVOICING AND CAPTIONING</a:t>
            </a:r>
            <a:endParaRPr lang="ca-ES" sz="2800" b="1" u="sng" dirty="0" smtClean="0"/>
          </a:p>
        </p:txBody>
      </p:sp>
      <p:sp>
        <p:nvSpPr>
          <p:cNvPr id="4099" name="Rectangle 3"/>
          <p:cNvSpPr>
            <a:spLocks noGrp="1" noChangeArrowheads="1"/>
          </p:cNvSpPr>
          <p:nvPr>
            <p:ph type="body" idx="1"/>
          </p:nvPr>
        </p:nvSpPr>
        <p:spPr>
          <a:xfrm>
            <a:off x="323528" y="1484784"/>
            <a:ext cx="8820472" cy="5373216"/>
          </a:xfrm>
        </p:spPr>
        <p:txBody>
          <a:bodyPr/>
          <a:lstStyle/>
          <a:p>
            <a:pPr eaLnBrk="1" hangingPunct="1">
              <a:lnSpc>
                <a:spcPct val="90000"/>
              </a:lnSpc>
              <a:buFont typeface="Wingdings" pitchFamily="2" charset="2"/>
              <a:buChar char="Ø"/>
            </a:pPr>
            <a:r>
              <a:rPr lang="en-GB" sz="2000" dirty="0" smtClean="0">
                <a:hlinkClick r:id="rId2"/>
              </a:rPr>
              <a:t>dubbing</a:t>
            </a:r>
            <a:endParaRPr lang="en-GB" sz="2000" dirty="0" smtClean="0"/>
          </a:p>
          <a:p>
            <a:pPr eaLnBrk="1" hangingPunct="1">
              <a:lnSpc>
                <a:spcPct val="90000"/>
              </a:lnSpc>
              <a:buFont typeface="Wingdings" pitchFamily="2" charset="2"/>
              <a:buChar char="Ø"/>
            </a:pPr>
            <a:r>
              <a:rPr lang="en-GB" sz="2000" dirty="0" smtClean="0">
                <a:solidFill>
                  <a:schemeClr val="accent6"/>
                </a:solidFill>
              </a:rPr>
              <a:t>voice-over</a:t>
            </a:r>
            <a:r>
              <a:rPr lang="en-GB" sz="2000" dirty="0" smtClean="0"/>
              <a:t> (including Polish narration and Russian dubbing/partial dubbing /Goblin Translation –domesticating voice-over)</a:t>
            </a:r>
          </a:p>
          <a:p>
            <a:pPr eaLnBrk="1" hangingPunct="1">
              <a:lnSpc>
                <a:spcPct val="90000"/>
              </a:lnSpc>
              <a:buFont typeface="Wingdings" pitchFamily="2" charset="2"/>
              <a:buChar char="Ø"/>
            </a:pPr>
            <a:r>
              <a:rPr lang="en-GB" sz="2000" dirty="0" smtClean="0">
                <a:solidFill>
                  <a:schemeClr val="accent6"/>
                </a:solidFill>
              </a:rPr>
              <a:t>simultaneous interpreting </a:t>
            </a:r>
            <a:r>
              <a:rPr lang="en-GB" sz="2000" dirty="0" smtClean="0"/>
              <a:t>(film festivals, vee-jays)</a:t>
            </a:r>
          </a:p>
          <a:p>
            <a:pPr eaLnBrk="1" hangingPunct="1">
              <a:lnSpc>
                <a:spcPct val="90000"/>
              </a:lnSpc>
              <a:buFont typeface="Wingdings" pitchFamily="2" charset="2"/>
              <a:buChar char="Ø"/>
            </a:pPr>
            <a:r>
              <a:rPr lang="en-GB" sz="2000" dirty="0" smtClean="0">
                <a:hlinkClick r:id="rId3"/>
              </a:rPr>
              <a:t>free-commentary</a:t>
            </a:r>
            <a:r>
              <a:rPr lang="en-GB" sz="2000" dirty="0" smtClean="0"/>
              <a:t> 	</a:t>
            </a:r>
          </a:p>
          <a:p>
            <a:pPr eaLnBrk="1" hangingPunct="1">
              <a:lnSpc>
                <a:spcPct val="90000"/>
              </a:lnSpc>
              <a:buFont typeface="Wingdings" pitchFamily="2" charset="2"/>
              <a:buChar char="Ø"/>
            </a:pPr>
            <a:r>
              <a:rPr lang="en-GB" sz="2000" dirty="0" smtClean="0">
                <a:solidFill>
                  <a:schemeClr val="accent6"/>
                </a:solidFill>
              </a:rPr>
              <a:t>audio description </a:t>
            </a:r>
            <a:r>
              <a:rPr lang="en-GB" sz="2000" dirty="0" smtClean="0"/>
              <a:t>for the blind and visually-impaired (</a:t>
            </a:r>
            <a:r>
              <a:rPr lang="en-GB" sz="2000" dirty="0" smtClean="0"/>
              <a:t>AD)</a:t>
            </a:r>
            <a:endParaRPr lang="en-GB" sz="2000" dirty="0" smtClean="0">
              <a:solidFill>
                <a:schemeClr val="accent6"/>
              </a:solidFill>
            </a:endParaRPr>
          </a:p>
          <a:p>
            <a:pPr eaLnBrk="1" hangingPunct="1">
              <a:lnSpc>
                <a:spcPct val="90000"/>
              </a:lnSpc>
              <a:buFont typeface="Wingdings" pitchFamily="2" charset="2"/>
              <a:buChar char="Ø"/>
            </a:pPr>
            <a:r>
              <a:rPr lang="en-GB" sz="2000" dirty="0" err="1" smtClean="0">
                <a:solidFill>
                  <a:schemeClr val="accent6"/>
                </a:solidFill>
              </a:rPr>
              <a:t>audiosubtitling</a:t>
            </a:r>
            <a:endParaRPr lang="en-GB" sz="2000" dirty="0" smtClean="0"/>
          </a:p>
          <a:p>
            <a:pPr algn="ctr" eaLnBrk="1" hangingPunct="1">
              <a:lnSpc>
                <a:spcPct val="90000"/>
              </a:lnSpc>
              <a:buNone/>
            </a:pPr>
            <a:r>
              <a:rPr lang="en-GB" sz="2000" dirty="0" smtClean="0"/>
              <a:t>______________________________________________</a:t>
            </a:r>
            <a:endParaRPr lang="en-GB" sz="2000" dirty="0" smtClean="0"/>
          </a:p>
          <a:p>
            <a:pPr eaLnBrk="1" hangingPunct="1">
              <a:lnSpc>
                <a:spcPct val="90000"/>
              </a:lnSpc>
              <a:buFont typeface="Wingdings" pitchFamily="2" charset="2"/>
              <a:buChar char="Ø"/>
            </a:pPr>
            <a:r>
              <a:rPr lang="en-GB" sz="2000" dirty="0" smtClean="0"/>
              <a:t>subtitling </a:t>
            </a:r>
            <a:r>
              <a:rPr lang="en-GB" sz="2000" dirty="0" smtClean="0"/>
              <a:t>(+ </a:t>
            </a:r>
            <a:r>
              <a:rPr lang="en-GB" sz="2000" dirty="0" err="1" smtClean="0"/>
              <a:t>surtitling</a:t>
            </a:r>
            <a:r>
              <a:rPr lang="en-GB" sz="2000" dirty="0" smtClean="0"/>
              <a:t> + </a:t>
            </a:r>
            <a:r>
              <a:rPr lang="en-GB" sz="2000" dirty="0" smtClean="0"/>
              <a:t>live </a:t>
            </a:r>
            <a:r>
              <a:rPr lang="en-GB" sz="2000" dirty="0" smtClean="0"/>
              <a:t>subtitling)</a:t>
            </a:r>
            <a:endParaRPr lang="en-GB" sz="2000" dirty="0" smtClean="0"/>
          </a:p>
          <a:p>
            <a:pPr eaLnBrk="1" hangingPunct="1">
              <a:lnSpc>
                <a:spcPct val="90000"/>
              </a:lnSpc>
              <a:buFont typeface="Wingdings" pitchFamily="2" charset="2"/>
              <a:buChar char="Ø"/>
            </a:pPr>
            <a:r>
              <a:rPr lang="en-GB" sz="2000" dirty="0" smtClean="0"/>
              <a:t>subtitling for the deaf and the hard-of-hearing (SDH)</a:t>
            </a:r>
          </a:p>
          <a:p>
            <a:pPr marL="457200" lvl="1" indent="0" algn="ctr" eaLnBrk="1" hangingPunct="1">
              <a:lnSpc>
                <a:spcPct val="90000"/>
              </a:lnSpc>
              <a:buNone/>
            </a:pPr>
            <a:r>
              <a:rPr lang="en-GB" sz="2400" dirty="0" smtClean="0">
                <a:solidFill>
                  <a:srgbClr val="7030A0"/>
                </a:solidFill>
              </a:rPr>
              <a:t>________________________________________</a:t>
            </a:r>
          </a:p>
          <a:p>
            <a:pPr marL="457200" lvl="1" indent="0" algn="ctr" eaLnBrk="1" hangingPunct="1">
              <a:lnSpc>
                <a:spcPct val="90000"/>
              </a:lnSpc>
              <a:buNone/>
            </a:pPr>
            <a:r>
              <a:rPr lang="en-GB" sz="2400" dirty="0" smtClean="0">
                <a:solidFill>
                  <a:srgbClr val="7030A0"/>
                </a:solidFill>
              </a:rPr>
              <a:t>New genres, formats and AVT Types</a:t>
            </a:r>
          </a:p>
          <a:p>
            <a:pPr eaLnBrk="1" hangingPunct="1">
              <a:lnSpc>
                <a:spcPct val="90000"/>
              </a:lnSpc>
              <a:buFont typeface="Wingdings" pitchFamily="2" charset="2"/>
              <a:buChar char="Ø"/>
            </a:pPr>
            <a:r>
              <a:rPr lang="en-GB" sz="2000" dirty="0" smtClean="0"/>
              <a:t>videogames (</a:t>
            </a:r>
            <a:r>
              <a:rPr lang="en-GB" sz="2000" u="sng" dirty="0" smtClean="0">
                <a:hlinkClick r:id="rId4"/>
              </a:rPr>
              <a:t>dubbing</a:t>
            </a:r>
            <a:r>
              <a:rPr lang="en-GB" sz="2000" dirty="0" smtClean="0">
                <a:hlinkClick r:id="rId4"/>
              </a:rPr>
              <a:t> </a:t>
            </a:r>
            <a:r>
              <a:rPr lang="en-GB" sz="2000" dirty="0" smtClean="0"/>
              <a:t>+ </a:t>
            </a:r>
            <a:r>
              <a:rPr lang="en-GB" sz="2000" u="sng" dirty="0" smtClean="0"/>
              <a:t>subtitling</a:t>
            </a:r>
            <a:r>
              <a:rPr lang="en-GB" sz="2000" dirty="0" smtClean="0"/>
              <a:t> + localization)</a:t>
            </a:r>
          </a:p>
          <a:p>
            <a:pPr eaLnBrk="1" hangingPunct="1">
              <a:lnSpc>
                <a:spcPct val="90000"/>
              </a:lnSpc>
              <a:buFont typeface="Wingdings" pitchFamily="2" charset="2"/>
              <a:buChar char="Ø"/>
            </a:pPr>
            <a:r>
              <a:rPr lang="ca-ES" sz="2000" dirty="0" err="1" smtClean="0"/>
              <a:t>fansubs</a:t>
            </a:r>
            <a:r>
              <a:rPr lang="ca-ES" sz="2000" dirty="0" smtClean="0"/>
              <a:t>, </a:t>
            </a:r>
            <a:r>
              <a:rPr lang="ca-ES" sz="2000" dirty="0" smtClean="0">
                <a:hlinkClick r:id="rId5"/>
              </a:rPr>
              <a:t>fandubs</a:t>
            </a:r>
            <a:r>
              <a:rPr lang="ca-ES" sz="2000" dirty="0" smtClean="0"/>
              <a:t>, webtoons</a:t>
            </a:r>
          </a:p>
          <a:p>
            <a:pPr eaLnBrk="1" hangingPunct="1">
              <a:lnSpc>
                <a:spcPct val="90000"/>
              </a:lnSpc>
              <a:buFont typeface="Wingdings" pitchFamily="2" charset="2"/>
              <a:buChar char="Ø"/>
            </a:pPr>
            <a:r>
              <a:rPr lang="ca-ES" sz="2000" dirty="0" smtClean="0">
                <a:hlinkClick r:id="rId6"/>
              </a:rPr>
              <a:t>advertising</a:t>
            </a:r>
            <a:r>
              <a:rPr lang="ca-ES" sz="2000" dirty="0" smtClean="0"/>
              <a:t>, infomercials (</a:t>
            </a:r>
            <a:r>
              <a:rPr lang="ca-ES" sz="2000" dirty="0" smtClean="0">
                <a:hlinkClick r:id="rId7"/>
              </a:rPr>
              <a:t>dubbing</a:t>
            </a:r>
            <a:r>
              <a:rPr lang="ca-ES" sz="2000" dirty="0" smtClean="0"/>
              <a:t>, </a:t>
            </a:r>
            <a:r>
              <a:rPr lang="ca-ES" sz="2000" dirty="0" smtClean="0">
                <a:hlinkClick r:id="rId8"/>
              </a:rPr>
              <a:t>2</a:t>
            </a:r>
            <a:r>
              <a:rPr lang="ca-ES" sz="2000" dirty="0" smtClean="0"/>
              <a:t>, subtitling, voice-over, new ads)</a:t>
            </a:r>
          </a:p>
          <a:p>
            <a:pPr eaLnBrk="1" hangingPunct="1">
              <a:lnSpc>
                <a:spcPct val="90000"/>
              </a:lnSpc>
              <a:buFont typeface="Wingdings" pitchFamily="2" charset="2"/>
              <a:buChar char="Ø"/>
            </a:pPr>
            <a:r>
              <a:rPr lang="ca-ES" sz="2000" dirty="0" err="1" smtClean="0"/>
              <a:t>instructional</a:t>
            </a:r>
            <a:r>
              <a:rPr lang="ca-ES" sz="2000" dirty="0" smtClean="0"/>
              <a:t> </a:t>
            </a:r>
            <a:r>
              <a:rPr lang="ca-ES" sz="2000" dirty="0" err="1" smtClean="0"/>
              <a:t>videos</a:t>
            </a:r>
            <a:r>
              <a:rPr lang="ca-ES" sz="2000" dirty="0" smtClean="0"/>
              <a:t>, </a:t>
            </a:r>
            <a:r>
              <a:rPr lang="ca-ES" sz="2000" dirty="0" err="1" smtClean="0"/>
              <a:t>webinars</a:t>
            </a:r>
            <a:r>
              <a:rPr lang="ca-ES" sz="2000" dirty="0" smtClean="0"/>
              <a:t>, </a:t>
            </a:r>
            <a:r>
              <a:rPr lang="ca-ES" sz="2000" dirty="0" err="1" smtClean="0"/>
              <a:t>corporate</a:t>
            </a:r>
            <a:r>
              <a:rPr lang="ca-ES" sz="2000" dirty="0" smtClean="0"/>
              <a:t> </a:t>
            </a:r>
            <a:r>
              <a:rPr lang="ca-ES" sz="2000" dirty="0" err="1" smtClean="0"/>
              <a:t>videos</a:t>
            </a:r>
            <a:r>
              <a:rPr lang="ca-ES" sz="2000" dirty="0" smtClean="0"/>
              <a:t> (</a:t>
            </a:r>
            <a:r>
              <a:rPr lang="ca-ES" sz="2000" dirty="0" err="1" smtClean="0"/>
              <a:t>voice-over</a:t>
            </a:r>
            <a:r>
              <a:rPr lang="ca-ES" sz="2000" dirty="0" smtClean="0"/>
              <a:t>)</a:t>
            </a:r>
          </a:p>
        </p:txBody>
      </p:sp>
      <p:sp>
        <p:nvSpPr>
          <p:cNvPr id="4" name="3 Marcador de pie de página"/>
          <p:cNvSpPr>
            <a:spLocks noGrp="1"/>
          </p:cNvSpPr>
          <p:nvPr>
            <p:ph type="ftr" sz="quarter" idx="11"/>
          </p:nvPr>
        </p:nvSpPr>
        <p:spPr/>
        <p:txBody>
          <a:bodyPr/>
          <a:lstStyle/>
          <a:p>
            <a:pPr>
              <a:defRPr/>
            </a:pPr>
            <a:endParaRPr lang="ca-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42888"/>
            <a:ext cx="7467600" cy="1143001"/>
          </a:xfrm>
        </p:spPr>
        <p:txBody>
          <a:bodyPr/>
          <a:lstStyle/>
          <a:p>
            <a:pPr eaLnBrk="1" hangingPunct="1">
              <a:defRPr/>
            </a:pPr>
            <a:r>
              <a:rPr lang="es-ES" sz="4000" dirty="0" err="1" smtClean="0"/>
              <a:t>The</a:t>
            </a:r>
            <a:r>
              <a:rPr lang="es-ES" sz="4000" dirty="0" smtClean="0"/>
              <a:t> </a:t>
            </a:r>
            <a:r>
              <a:rPr lang="es-ES" sz="4000" dirty="0" err="1" smtClean="0"/>
              <a:t>dubbing</a:t>
            </a:r>
            <a:r>
              <a:rPr lang="es-ES" sz="4000" dirty="0" smtClean="0"/>
              <a:t> </a:t>
            </a:r>
            <a:r>
              <a:rPr lang="es-ES" sz="4000" dirty="0" err="1" smtClean="0"/>
              <a:t>landscape</a:t>
            </a:r>
            <a:endParaRPr lang="es-ES" sz="4000" dirty="0" smtClean="0"/>
          </a:p>
        </p:txBody>
      </p:sp>
      <p:pic>
        <p:nvPicPr>
          <p:cNvPr id="1843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55650" y="908050"/>
            <a:ext cx="7670800" cy="4821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250825" y="5876925"/>
            <a:ext cx="8424863" cy="865188"/>
          </a:xfrm>
          <a:prstGeom prst="rect">
            <a:avLst/>
          </a:prstGeom>
          <a:noFill/>
          <a:ln w="9525">
            <a:noFill/>
            <a:miter lim="800000"/>
            <a:headEnd/>
            <a:tailEnd/>
          </a:ln>
        </p:spPr>
        <p:txBody>
          <a:bodyPr/>
          <a:lstStyle/>
          <a:p>
            <a:pPr marL="639763" lvl="1" indent="-273050" algn="ctr">
              <a:spcBef>
                <a:spcPct val="20000"/>
              </a:spcBef>
              <a:buClr>
                <a:schemeClr val="accent1"/>
              </a:buClr>
              <a:buSzPct val="80000"/>
              <a:buFont typeface="Wingdings 2" pitchFamily="18" charset="2"/>
              <a:buNone/>
              <a:defRPr/>
            </a:pPr>
            <a:r>
              <a:rPr lang="en-US" sz="3200" b="1" dirty="0">
                <a:solidFill>
                  <a:schemeClr val="accent1">
                    <a:lumMod val="50000"/>
                  </a:schemeClr>
                </a:solidFill>
                <a:latin typeface="+mn-lt"/>
              </a:rPr>
              <a:t>Where is dubbing predominant?</a:t>
            </a:r>
          </a:p>
        </p:txBody>
      </p:sp>
    </p:spTree>
    <p:extLst>
      <p:ext uri="{BB962C8B-B14F-4D97-AF65-F5344CB8AC3E}">
        <p14:creationId xmlns="" xmlns:p14="http://schemas.microsoft.com/office/powerpoint/2010/main" val="30233124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3 Imagen" descr="Modalidades TAV Cine Europa.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4500" y="0"/>
            <a:ext cx="8255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459" name="5 CuadroTexto"/>
          <p:cNvSpPr txBox="1">
            <a:spLocks noChangeArrowheads="1"/>
          </p:cNvSpPr>
          <p:nvPr/>
        </p:nvSpPr>
        <p:spPr bwMode="auto">
          <a:xfrm>
            <a:off x="3500438" y="6581775"/>
            <a:ext cx="5357812"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1200">
                <a:solidFill>
                  <a:schemeClr val="bg1"/>
                </a:solidFill>
              </a:rPr>
              <a:t>http://mediadeskpoland.eu/upload/PP_Comite_media_280708_FINAL.pdf</a:t>
            </a:r>
          </a:p>
        </p:txBody>
      </p:sp>
      <p:sp>
        <p:nvSpPr>
          <p:cNvPr id="19460" name="6 CuadroTexto"/>
          <p:cNvSpPr txBox="1">
            <a:spLocks noChangeArrowheads="1"/>
          </p:cNvSpPr>
          <p:nvPr/>
        </p:nvSpPr>
        <p:spPr bwMode="auto">
          <a:xfrm>
            <a:off x="0" y="0"/>
            <a:ext cx="4716463"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2800"/>
              <a:t>AVT modes on cinema screens in Europe</a:t>
            </a:r>
          </a:p>
        </p:txBody>
      </p:sp>
    </p:spTree>
    <p:extLst>
      <p:ext uri="{BB962C8B-B14F-4D97-AF65-F5344CB8AC3E}">
        <p14:creationId xmlns="" xmlns:p14="http://schemas.microsoft.com/office/powerpoint/2010/main" val="3839465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1 Imagen" descr="Modalidades TAV TV Europa.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0700" y="0"/>
            <a:ext cx="81026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483" name="2 CuadroTexto"/>
          <p:cNvSpPr txBox="1">
            <a:spLocks noChangeArrowheads="1"/>
          </p:cNvSpPr>
          <p:nvPr/>
        </p:nvSpPr>
        <p:spPr bwMode="auto">
          <a:xfrm>
            <a:off x="0" y="0"/>
            <a:ext cx="4716463"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2800"/>
              <a:t>AVT modes on TV in Europe</a:t>
            </a:r>
          </a:p>
        </p:txBody>
      </p:sp>
      <p:sp>
        <p:nvSpPr>
          <p:cNvPr id="20484" name="3 CuadroTexto"/>
          <p:cNvSpPr txBox="1">
            <a:spLocks noChangeArrowheads="1"/>
          </p:cNvSpPr>
          <p:nvPr/>
        </p:nvSpPr>
        <p:spPr bwMode="auto">
          <a:xfrm>
            <a:off x="3500438" y="6581775"/>
            <a:ext cx="5357812"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1200">
                <a:solidFill>
                  <a:schemeClr val="bg1"/>
                </a:solidFill>
              </a:rPr>
              <a:t>http://mediadeskpoland.eu/upload/PP_Comite_media_280708_FINAL.pdf</a:t>
            </a:r>
          </a:p>
        </p:txBody>
      </p:sp>
    </p:spTree>
    <p:extLst>
      <p:ext uri="{BB962C8B-B14F-4D97-AF65-F5344CB8AC3E}">
        <p14:creationId xmlns="" xmlns:p14="http://schemas.microsoft.com/office/powerpoint/2010/main" val="2377534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85813" y="557808"/>
            <a:ext cx="6810523" cy="1143000"/>
          </a:xfrm>
        </p:spPr>
        <p:txBody>
          <a:bodyPr wrap="square" lIns="91440" tIns="45720" rIns="91440" bIns="45720" numCol="1" anchorCtr="0" compatLnSpc="1">
            <a:prstTxWarp prst="textNoShape">
              <a:avLst/>
            </a:prstTxWarp>
          </a:bodyPr>
          <a:lstStyle/>
          <a:p>
            <a:r>
              <a:rPr lang="es-ES" sz="5400" smtClean="0">
                <a:solidFill>
                  <a:srgbClr val="35436A"/>
                </a:solidFill>
              </a:rPr>
              <a:t>Europe</a:t>
            </a:r>
            <a:endParaRPr lang="es-ES" sz="2800" smtClean="0">
              <a:solidFill>
                <a:srgbClr val="35436A"/>
              </a:solidFill>
            </a:endParaRPr>
          </a:p>
        </p:txBody>
      </p:sp>
      <p:sp>
        <p:nvSpPr>
          <p:cNvPr id="21507" name="Rectangle 3"/>
          <p:cNvSpPr>
            <a:spLocks noGrp="1" noChangeArrowheads="1"/>
          </p:cNvSpPr>
          <p:nvPr>
            <p:ph sz="quarter" idx="1"/>
          </p:nvPr>
        </p:nvSpPr>
        <p:spPr>
          <a:xfrm>
            <a:off x="107504" y="1412874"/>
            <a:ext cx="8856984" cy="5328493"/>
          </a:xfrm>
        </p:spPr>
        <p:txBody>
          <a:bodyPr/>
          <a:lstStyle/>
          <a:p>
            <a:pPr lvl="1">
              <a:buFont typeface="Courier New" panose="02070309020205020404" pitchFamily="49" charset="0"/>
              <a:buChar char="o"/>
            </a:pPr>
            <a:endParaRPr lang="en-US" sz="3200" dirty="0" smtClean="0"/>
          </a:p>
          <a:p>
            <a:pPr lvl="1">
              <a:buFont typeface="Courier New" panose="02070309020205020404" pitchFamily="49" charset="0"/>
              <a:buChar char="o"/>
            </a:pPr>
            <a:r>
              <a:rPr lang="en-US" sz="3200" dirty="0" smtClean="0"/>
              <a:t>Changing landscape</a:t>
            </a:r>
          </a:p>
          <a:p>
            <a:pPr lvl="2">
              <a:buFont typeface="Courier New" panose="02070309020205020404" pitchFamily="49" charset="0"/>
              <a:buChar char="o"/>
            </a:pPr>
            <a:r>
              <a:rPr lang="en-US" sz="2800" dirty="0" smtClean="0"/>
              <a:t>Greece: TV series and soap operas are dubbed</a:t>
            </a:r>
          </a:p>
          <a:p>
            <a:pPr lvl="2">
              <a:buFont typeface="Courier New" panose="02070309020205020404" pitchFamily="49" charset="0"/>
              <a:buChar char="o"/>
            </a:pPr>
            <a:r>
              <a:rPr lang="en-US" sz="2800" dirty="0" smtClean="0"/>
              <a:t>Norway and Denmark: some teen pics are being dubbed</a:t>
            </a:r>
          </a:p>
          <a:p>
            <a:pPr lvl="2">
              <a:buFont typeface="Courier New" panose="02070309020205020404" pitchFamily="49" charset="0"/>
              <a:buChar char="o"/>
            </a:pPr>
            <a:r>
              <a:rPr lang="en-US" sz="2800" dirty="0" smtClean="0"/>
              <a:t>Russia: incorporating dubbing</a:t>
            </a:r>
          </a:p>
          <a:p>
            <a:pPr lvl="2">
              <a:buFont typeface="Courier New" panose="02070309020205020404" pitchFamily="49" charset="0"/>
              <a:buChar char="o"/>
            </a:pPr>
            <a:r>
              <a:rPr lang="en-US" sz="2800" dirty="0" smtClean="0"/>
              <a:t>Poland: incorporating subtitling in cinemas</a:t>
            </a:r>
          </a:p>
          <a:p>
            <a:pPr lvl="2">
              <a:buFont typeface="Courier New" panose="02070309020205020404" pitchFamily="49" charset="0"/>
              <a:buChar char="o"/>
            </a:pPr>
            <a:r>
              <a:rPr lang="en-US" sz="2800" dirty="0" smtClean="0"/>
              <a:t>Dubbing countries: MTV is introducing voice-over into fiction </a:t>
            </a:r>
            <a:r>
              <a:rPr lang="en-US" sz="2800" dirty="0" err="1" smtClean="0"/>
              <a:t>programmes</a:t>
            </a:r>
            <a:endParaRPr lang="en-US" sz="2800" dirty="0" smtClean="0"/>
          </a:p>
        </p:txBody>
      </p:sp>
    </p:spTree>
    <p:extLst>
      <p:ext uri="{BB962C8B-B14F-4D97-AF65-F5344CB8AC3E}">
        <p14:creationId xmlns="" xmlns:p14="http://schemas.microsoft.com/office/powerpoint/2010/main" val="1807486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4450"/>
            <a:ext cx="8147050" cy="863600"/>
          </a:xfrm>
        </p:spPr>
        <p:txBody>
          <a:bodyPr/>
          <a:lstStyle/>
          <a:p>
            <a:pPr eaLnBrk="1" hangingPunct="1">
              <a:defRPr/>
            </a:pPr>
            <a:r>
              <a:rPr lang="en-US" sz="3200" dirty="0" smtClean="0"/>
              <a:t>THE MARKET - Dubbing companies work for:</a:t>
            </a:r>
          </a:p>
        </p:txBody>
      </p:sp>
      <p:sp>
        <p:nvSpPr>
          <p:cNvPr id="7171" name="Rectangle 3"/>
          <p:cNvSpPr>
            <a:spLocks noGrp="1" noChangeArrowheads="1"/>
          </p:cNvSpPr>
          <p:nvPr>
            <p:ph type="body" idx="1"/>
          </p:nvPr>
        </p:nvSpPr>
        <p:spPr>
          <a:xfrm>
            <a:off x="468313" y="1125538"/>
            <a:ext cx="8291512" cy="4224337"/>
          </a:xfrm>
          <a:solidFill>
            <a:schemeClr val="bg1"/>
          </a:solidFill>
        </p:spPr>
        <p:txBody>
          <a:bodyPr/>
          <a:lstStyle/>
          <a:p>
            <a:pPr eaLnBrk="1" hangingPunct="1">
              <a:defRPr/>
            </a:pPr>
            <a:r>
              <a:rPr lang="en-US" sz="2800" b="1" dirty="0" smtClean="0">
                <a:solidFill>
                  <a:schemeClr val="accent1">
                    <a:lumMod val="75000"/>
                  </a:schemeClr>
                </a:solidFill>
              </a:rPr>
              <a:t>TV stations</a:t>
            </a:r>
          </a:p>
          <a:p>
            <a:pPr eaLnBrk="1" hangingPunct="1">
              <a:defRPr/>
            </a:pPr>
            <a:r>
              <a:rPr lang="en-US" sz="2800" b="1" dirty="0" smtClean="0">
                <a:solidFill>
                  <a:schemeClr val="accent1">
                    <a:lumMod val="75000"/>
                  </a:schemeClr>
                </a:solidFill>
              </a:rPr>
              <a:t>Cable and digital broadcasting channels</a:t>
            </a:r>
          </a:p>
          <a:p>
            <a:pPr eaLnBrk="1" hangingPunct="1">
              <a:defRPr/>
            </a:pPr>
            <a:r>
              <a:rPr lang="en-US" sz="2800" b="1" dirty="0" smtClean="0">
                <a:solidFill>
                  <a:schemeClr val="accent1">
                    <a:lumMod val="75000"/>
                  </a:schemeClr>
                </a:solidFill>
              </a:rPr>
              <a:t>DVD, Blue-Ray</a:t>
            </a:r>
          </a:p>
          <a:p>
            <a:pPr eaLnBrk="1" hangingPunct="1">
              <a:defRPr/>
            </a:pPr>
            <a:r>
              <a:rPr lang="en-US" sz="2800" b="1" dirty="0" smtClean="0">
                <a:solidFill>
                  <a:schemeClr val="accent1">
                    <a:lumMod val="75000"/>
                  </a:schemeClr>
                </a:solidFill>
              </a:rPr>
              <a:t>Cinema</a:t>
            </a:r>
          </a:p>
          <a:p>
            <a:pPr eaLnBrk="1" hangingPunct="1">
              <a:defRPr/>
            </a:pPr>
            <a:r>
              <a:rPr lang="en-US" sz="2800" b="1" dirty="0" smtClean="0">
                <a:solidFill>
                  <a:schemeClr val="accent1">
                    <a:lumMod val="75000"/>
                  </a:schemeClr>
                </a:solidFill>
              </a:rPr>
              <a:t>Film festivals</a:t>
            </a:r>
          </a:p>
          <a:p>
            <a:pPr eaLnBrk="1" hangingPunct="1">
              <a:defRPr/>
            </a:pPr>
            <a:r>
              <a:rPr lang="en-US" sz="2800" b="1" dirty="0" smtClean="0">
                <a:solidFill>
                  <a:schemeClr val="accent1">
                    <a:lumMod val="75000"/>
                  </a:schemeClr>
                </a:solidFill>
              </a:rPr>
              <a:t>Film clubs</a:t>
            </a:r>
          </a:p>
        </p:txBody>
      </p:sp>
      <p:sp>
        <p:nvSpPr>
          <p:cNvPr id="4" name="3 CuadroTexto"/>
          <p:cNvSpPr txBox="1">
            <a:spLocks noChangeArrowheads="1"/>
          </p:cNvSpPr>
          <p:nvPr/>
        </p:nvSpPr>
        <p:spPr bwMode="auto">
          <a:xfrm>
            <a:off x="6156325" y="6381750"/>
            <a:ext cx="2919389" cy="400110"/>
          </a:xfrm>
          <a:prstGeom prst="rect">
            <a:avLst/>
          </a:prstGeom>
          <a:noFill/>
          <a:ln w="9525">
            <a:noFill/>
            <a:miter lim="800000"/>
            <a:headEnd/>
            <a:tailEnd/>
          </a:ln>
        </p:spPr>
        <p:txBody>
          <a:bodyPr wrap="none">
            <a:spAutoFit/>
          </a:bodyPr>
          <a:lstStyle/>
          <a:p>
            <a:pPr>
              <a:defRPr/>
            </a:pPr>
            <a:r>
              <a:rPr lang="en-US" sz="2000" dirty="0">
                <a:latin typeface="+mn-lt"/>
              </a:rPr>
              <a:t>Source: Chaume (</a:t>
            </a:r>
            <a:r>
              <a:rPr lang="en-US" sz="2000" dirty="0" smtClean="0">
                <a:latin typeface="+mn-lt"/>
              </a:rPr>
              <a:t>2012)</a:t>
            </a:r>
            <a:endParaRPr lang="en-US" sz="2000" dirty="0">
              <a:latin typeface="+mn-lt"/>
            </a:endParaRPr>
          </a:p>
        </p:txBody>
      </p:sp>
      <p:sp>
        <p:nvSpPr>
          <p:cNvPr id="5" name="Rectangle 4"/>
          <p:cNvSpPr/>
          <p:nvPr/>
        </p:nvSpPr>
        <p:spPr>
          <a:xfrm>
            <a:off x="250825" y="4221163"/>
            <a:ext cx="8353425" cy="216058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sz="2400" b="1" dirty="0">
                <a:latin typeface="Calibri" panose="020F0502020204030204" pitchFamily="34" charset="0"/>
              </a:rPr>
              <a:t>Exercise 1:  </a:t>
            </a:r>
          </a:p>
          <a:p>
            <a:pPr eaLnBrk="1" hangingPunct="1">
              <a:buFontTx/>
              <a:buChar char="-"/>
            </a:pPr>
            <a:r>
              <a:rPr lang="en-GB" sz="2400" dirty="0">
                <a:latin typeface="Calibri" panose="020F0502020204030204" pitchFamily="34" charset="0"/>
              </a:rPr>
              <a:t>Carry out an Internet search. Find at least 3 dubbing/recording studios in your country.</a:t>
            </a:r>
          </a:p>
          <a:p>
            <a:pPr eaLnBrk="1" hangingPunct="1">
              <a:buFontTx/>
              <a:buChar char="-"/>
            </a:pPr>
            <a:r>
              <a:rPr lang="en-GB" sz="2400" dirty="0">
                <a:latin typeface="Calibri" panose="020F0502020204030204" pitchFamily="34" charset="0"/>
              </a:rPr>
              <a:t> Check if the studios you found are included in </a:t>
            </a:r>
            <a:r>
              <a:rPr lang="es-ES" sz="2400" dirty="0" err="1">
                <a:latin typeface="Calibri" panose="020F0502020204030204" pitchFamily="34" charset="0"/>
              </a:rPr>
              <a:t>the</a:t>
            </a:r>
            <a:r>
              <a:rPr lang="es-ES" sz="2400" dirty="0">
                <a:latin typeface="Calibri" panose="020F0502020204030204" pitchFamily="34" charset="0"/>
              </a:rPr>
              <a:t> </a:t>
            </a:r>
            <a:r>
              <a:rPr lang="es-ES" sz="2400" dirty="0" err="1">
                <a:latin typeface="Calibri" panose="020F0502020204030204" pitchFamily="34" charset="0"/>
              </a:rPr>
              <a:t>list</a:t>
            </a:r>
            <a:r>
              <a:rPr lang="es-ES" sz="2400" dirty="0">
                <a:latin typeface="Calibri" panose="020F0502020204030204" pitchFamily="34" charset="0"/>
              </a:rPr>
              <a:t> of </a:t>
            </a:r>
            <a:r>
              <a:rPr lang="es-ES" sz="2400" dirty="0" err="1">
                <a:latin typeface="Calibri" panose="020F0502020204030204" pitchFamily="34" charset="0"/>
              </a:rPr>
              <a:t>dubbing</a:t>
            </a:r>
            <a:r>
              <a:rPr lang="es-ES" sz="2400" dirty="0">
                <a:latin typeface="Calibri" panose="020F0502020204030204" pitchFamily="34" charset="0"/>
              </a:rPr>
              <a:t> and </a:t>
            </a:r>
            <a:r>
              <a:rPr lang="es-ES" sz="2400" dirty="0" err="1">
                <a:latin typeface="Calibri" panose="020F0502020204030204" pitchFamily="34" charset="0"/>
              </a:rPr>
              <a:t>subtitling</a:t>
            </a:r>
            <a:r>
              <a:rPr lang="es-ES" sz="2400" dirty="0">
                <a:latin typeface="Calibri" panose="020F0502020204030204" pitchFamily="34" charset="0"/>
              </a:rPr>
              <a:t> </a:t>
            </a:r>
            <a:r>
              <a:rPr lang="es-ES" sz="2400" dirty="0" err="1">
                <a:latin typeface="Calibri" panose="020F0502020204030204" pitchFamily="34" charset="0"/>
              </a:rPr>
              <a:t>companies</a:t>
            </a:r>
            <a:r>
              <a:rPr lang="es-ES" sz="2400" dirty="0">
                <a:latin typeface="Calibri" panose="020F0502020204030204" pitchFamily="34" charset="0"/>
              </a:rPr>
              <a:t> </a:t>
            </a:r>
            <a:r>
              <a:rPr lang="es-ES" sz="2400" dirty="0" err="1">
                <a:latin typeface="Calibri" panose="020F0502020204030204" pitchFamily="34" charset="0"/>
              </a:rPr>
              <a:t>provided</a:t>
            </a:r>
            <a:r>
              <a:rPr lang="es-ES" sz="2400" dirty="0">
                <a:latin typeface="Calibri" panose="020F0502020204030204" pitchFamily="34" charset="0"/>
              </a:rPr>
              <a:t> at  </a:t>
            </a:r>
            <a:r>
              <a:rPr lang="es-ES" sz="2400" dirty="0">
                <a:latin typeface="Calibri" panose="020F0502020204030204" pitchFamily="34" charset="0"/>
                <a:hlinkClick r:id="rId3"/>
              </a:rPr>
              <a:t>www.trama.uji.es</a:t>
            </a:r>
            <a:endParaRPr lang="es-ES" sz="2400" dirty="0">
              <a:latin typeface="Calibri" panose="020F0502020204030204" pitchFamily="34" charset="0"/>
            </a:endParaRPr>
          </a:p>
        </p:txBody>
      </p:sp>
      <p:sp>
        <p:nvSpPr>
          <p:cNvPr id="6" name="TextBox 5"/>
          <p:cNvSpPr txBox="1"/>
          <p:nvPr/>
        </p:nvSpPr>
        <p:spPr>
          <a:xfrm>
            <a:off x="4355976" y="2636912"/>
            <a:ext cx="3744416" cy="707886"/>
          </a:xfrm>
          <a:prstGeom prst="rect">
            <a:avLst/>
          </a:prstGeom>
          <a:noFill/>
          <a:ln w="12700">
            <a:solidFill>
              <a:schemeClr val="accent1">
                <a:lumMod val="50000"/>
              </a:schemeClr>
            </a:solidFill>
          </a:ln>
        </p:spPr>
        <p:txBody>
          <a:bodyPr>
            <a:spAutoFit/>
          </a:bodyPr>
          <a:lstStyle/>
          <a:p>
            <a:pPr algn="ctr">
              <a:defRPr/>
            </a:pPr>
            <a:r>
              <a:rPr lang="en-GB" sz="2000" dirty="0">
                <a:ln>
                  <a:solidFill>
                    <a:schemeClr val="accent1">
                      <a:lumMod val="50000"/>
                    </a:schemeClr>
                  </a:solidFill>
                </a:ln>
                <a:latin typeface="+mn-lt"/>
              </a:rPr>
              <a:t>How many products are dubbed?</a:t>
            </a:r>
          </a:p>
          <a:p>
            <a:pPr algn="ctr">
              <a:defRPr/>
            </a:pPr>
            <a:r>
              <a:rPr lang="en-GB" sz="2000" dirty="0">
                <a:ln>
                  <a:solidFill>
                    <a:schemeClr val="accent1">
                      <a:lumMod val="50000"/>
                    </a:schemeClr>
                  </a:solidFill>
                </a:ln>
                <a:latin typeface="+mn-lt"/>
              </a:rPr>
              <a:t>In house vs. foreign production</a:t>
            </a:r>
          </a:p>
        </p:txBody>
      </p:sp>
    </p:spTree>
    <p:extLst>
      <p:ext uri="{BB962C8B-B14F-4D97-AF65-F5344CB8AC3E}">
        <p14:creationId xmlns="" xmlns:p14="http://schemas.microsoft.com/office/powerpoint/2010/main" val="4254400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theme/theme1.xml><?xml version="1.0" encoding="utf-8"?>
<a:theme xmlns:a="http://schemas.openxmlformats.org/drawingml/2006/main" name="Capas">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Capa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a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apa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apa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apa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apa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apa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apa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4233</TotalTime>
  <Words>1286</Words>
  <Application>Microsoft Office PowerPoint</Application>
  <PresentationFormat>Presentación en pantalla (4:3)</PresentationFormat>
  <Paragraphs>337</Paragraphs>
  <Slides>26</Slides>
  <Notes>8</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Capas</vt:lpstr>
      <vt:lpstr> Universidad Nacional de Educación a Distancia  Prof. Frederic Chaume Universitat Jaume I</vt:lpstr>
      <vt:lpstr>TYPES OF AUDIOVISUAL TRANSLATION</vt:lpstr>
      <vt:lpstr>Types of AVT: Revoicing</vt:lpstr>
      <vt:lpstr>1. AUDIOVISUAL TRANSLATION TYPES: REVOICING AND CAPTIONING</vt:lpstr>
      <vt:lpstr>The dubbing landscape</vt:lpstr>
      <vt:lpstr>Diapositiva 6</vt:lpstr>
      <vt:lpstr>Diapositiva 7</vt:lpstr>
      <vt:lpstr>Europe</vt:lpstr>
      <vt:lpstr>THE MARKET - Dubbing companies work for:</vt:lpstr>
      <vt:lpstr> Openings and Job Opportunities </vt:lpstr>
      <vt:lpstr>Professional issues</vt:lpstr>
      <vt:lpstr>RATES IN SPAIN</vt:lpstr>
      <vt:lpstr>The dubbing process </vt:lpstr>
      <vt:lpstr>The dubbing process from the translator’s point of view</vt:lpstr>
      <vt:lpstr>The translator’s task</vt:lpstr>
      <vt:lpstr>SCRIPTS AND DIALOGUE LISTS Documentaries (complete script)</vt:lpstr>
      <vt:lpstr>THE TARGET TEXT</vt:lpstr>
      <vt:lpstr>DIALOGUE WRITING: LAYOUT (I)  GENERAL TRENDS</vt:lpstr>
      <vt:lpstr>The target text layout (France)</vt:lpstr>
      <vt:lpstr>The target text layout (Germany)</vt:lpstr>
      <vt:lpstr>The target text layout (Italy)</vt:lpstr>
      <vt:lpstr>United States of America</vt:lpstr>
      <vt:lpstr>DIALOGUE WRITING: SYMBOLS (II)  GENERAL TRENDS</vt:lpstr>
      <vt:lpstr>DIALOGUE WRITING: LAYOUT (II)  B) SYMBOLS (Spain)</vt:lpstr>
      <vt:lpstr>DIALOGUE WRITING C) SYNCHRONIZATION OR LIP-SYNC</vt:lpstr>
      <vt:lpstr>DIALOGUE WRITING D) ORAL SPEECH: dubbese </vt:lpstr>
    </vt:vector>
  </TitlesOfParts>
  <Company>Universitat Jaume 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in AVT Roehampton</dc:title>
  <dc:creator>Fede</dc:creator>
  <cp:lastModifiedBy>UJI</cp:lastModifiedBy>
  <cp:revision>202</cp:revision>
  <dcterms:created xsi:type="dcterms:W3CDTF">2005-09-06T07:11:00Z</dcterms:created>
  <dcterms:modified xsi:type="dcterms:W3CDTF">2016-05-08T12:03:46Z</dcterms:modified>
</cp:coreProperties>
</file>