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3" r:id="rId1"/>
  </p:sldMasterIdLst>
  <p:notesMasterIdLst>
    <p:notesMasterId r:id="rId48"/>
  </p:notesMasterIdLst>
  <p:handoutMasterIdLst>
    <p:handoutMasterId r:id="rId49"/>
  </p:handoutMasterIdLst>
  <p:sldIdLst>
    <p:sldId id="256" r:id="rId2"/>
    <p:sldId id="319" r:id="rId3"/>
    <p:sldId id="349" r:id="rId4"/>
    <p:sldId id="352" r:id="rId5"/>
    <p:sldId id="366" r:id="rId6"/>
    <p:sldId id="364" r:id="rId7"/>
    <p:sldId id="351" r:id="rId8"/>
    <p:sldId id="348" r:id="rId9"/>
    <p:sldId id="353" r:id="rId10"/>
    <p:sldId id="354" r:id="rId11"/>
    <p:sldId id="355" r:id="rId12"/>
    <p:sldId id="356" r:id="rId13"/>
    <p:sldId id="357" r:id="rId14"/>
    <p:sldId id="359" r:id="rId15"/>
    <p:sldId id="358" r:id="rId16"/>
    <p:sldId id="360" r:id="rId17"/>
    <p:sldId id="361" r:id="rId18"/>
    <p:sldId id="362" r:id="rId19"/>
    <p:sldId id="363" r:id="rId20"/>
    <p:sldId id="325" r:id="rId21"/>
    <p:sldId id="327" r:id="rId22"/>
    <p:sldId id="342" r:id="rId23"/>
    <p:sldId id="337" r:id="rId24"/>
    <p:sldId id="331" r:id="rId25"/>
    <p:sldId id="365" r:id="rId26"/>
    <p:sldId id="345" r:id="rId27"/>
    <p:sldId id="326" r:id="rId28"/>
    <p:sldId id="346" r:id="rId29"/>
    <p:sldId id="335" r:id="rId30"/>
    <p:sldId id="338" r:id="rId31"/>
    <p:sldId id="344" r:id="rId32"/>
    <p:sldId id="334" r:id="rId33"/>
    <p:sldId id="340" r:id="rId34"/>
    <p:sldId id="367" r:id="rId35"/>
    <p:sldId id="368" r:id="rId36"/>
    <p:sldId id="369" r:id="rId37"/>
    <p:sldId id="370" r:id="rId38"/>
    <p:sldId id="371" r:id="rId39"/>
    <p:sldId id="372" r:id="rId40"/>
    <p:sldId id="347" r:id="rId41"/>
    <p:sldId id="339" r:id="rId42"/>
    <p:sldId id="329" r:id="rId43"/>
    <p:sldId id="328" r:id="rId44"/>
    <p:sldId id="336" r:id="rId45"/>
    <p:sldId id="341" r:id="rId46"/>
    <p:sldId id="299" r:id="rId47"/>
  </p:sldIdLst>
  <p:sldSz cx="9144000" cy="6858000" type="screen4x3"/>
  <p:notesSz cx="7099300" cy="10234613"/>
  <p:custDataLst>
    <p:tags r:id="rId50"/>
  </p:custDataLst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EB4"/>
    <a:srgbClr val="F7CC8D"/>
    <a:srgbClr val="F4B75E"/>
    <a:srgbClr val="F4B962"/>
    <a:srgbClr val="FDF1DF"/>
    <a:srgbClr val="FBE7C9"/>
    <a:srgbClr val="EDF3C9"/>
    <a:srgbClr val="FAF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65" autoAdjust="0"/>
    <p:restoredTop sz="94624" autoAdjust="0"/>
  </p:normalViewPr>
  <p:slideViewPr>
    <p:cSldViewPr>
      <p:cViewPr>
        <p:scale>
          <a:sx n="100" d="100"/>
          <a:sy n="100" d="100"/>
        </p:scale>
        <p:origin x="-27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40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D9642CC1-68BB-4EAB-8752-8D44CD4176F8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470228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C0CBD767-0BEF-4D45-A900-7D7A9F469495}" type="slidenum">
              <a:rPr lang="es-ES_tradnl" altLang="es-ES"/>
              <a:pPr>
                <a:defRPr/>
              </a:pPr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304378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A353E14F-52BB-4135-98F4-98DC015714CB}" type="slidenum">
              <a:rPr lang="es-ES_tradnl" altLang="es-ES" sz="1300"/>
              <a:pPr>
                <a:spcBef>
                  <a:spcPct val="0"/>
                </a:spcBef>
              </a:pPr>
              <a:t>1</a:t>
            </a:fld>
            <a:endParaRPr lang="es-ES_tradnl" altLang="es-ES" sz="1300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6A42319-4553-49F4-8C47-FB13F45F679E}" type="slidenum">
              <a:rPr lang="es-ES_tradnl" altLang="es-ES" sz="1300"/>
              <a:pPr>
                <a:spcBef>
                  <a:spcPct val="0"/>
                </a:spcBef>
              </a:pPr>
              <a:t>46</a:t>
            </a:fld>
            <a:endParaRPr lang="es-ES_tradnl" altLang="es-ES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B1CAEE-704D-4233-BC6B-25C2C9E5FC4C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06E543-AA32-4DA0-972E-C802EF0079DA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E9AC8-55D9-48B0-BA8E-F77D31468FC4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D5DB1-FC4F-4A5F-8FC3-90C3641F832B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836C4B-2DF2-48C7-BF5F-69F343AA0ED1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6E21B-08CD-4021-9684-DA415DC1E780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7DDFA2-5375-44AC-8FE8-6A4A27773F08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33537-DADE-42F2-B7FE-057AAA2FCF0B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EC668D-121A-43F6-92C6-80B9383FB05E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DDFB933-0B4A-4782-909C-77714341F2C0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ADB2CC-82DF-427B-891F-3C3981A962F8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DF5B3-8085-42D2-BF99-2CEF0E76F2CC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0CDC1-E041-4386-B665-216D20827123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35F5D-6E26-41C5-BDAB-26BD82411611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10B6B7-DFC8-47BF-AEB7-66BC181CC725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F7CA2-2226-408A-ACA4-01D27FD9E840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4585E-241C-4D85-B46E-E5EC01997400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6CAECC-9984-4BDD-A6E4-EDE298CC12CD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64E747-4675-421A-B4EC-A205CA9EBF08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55D8E-DFE7-4653-BEAA-60CDCBB96BAA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989A37-BD64-44AC-AA18-1B26231F04C4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7514331-FCA3-4F39-9DCF-42FBE572EAEA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7DCEB79-AE31-42FF-8F2B-6F4BBF2A0CFB}" type="datetime1">
              <a:rPr lang="es-ES" smtClean="0"/>
              <a:pPr>
                <a:defRPr/>
              </a:pPr>
              <a:t>04/12/2014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s-ES_tradnl" smtClean="0"/>
              <a:t>mjordano@flog.uned.es</a:t>
            </a:r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0363D4C8-39A8-4EEB-B43F-5F2A8316A9C3}" type="slidenum">
              <a:rPr lang="es-ES_tradnl" altLang="es-ES" smtClean="0"/>
              <a:pPr>
                <a:defRPr/>
              </a:pPr>
              <a:t>‹Nº›</a:t>
            </a:fld>
            <a:endParaRPr lang="es-ES_tradn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eferenciauned.blogspot.com/" TargetMode="External"/><Relationship Id="rId3" Type="http://schemas.openxmlformats.org/officeDocument/2006/relationships/hyperlink" Target="http://portal.uned.es/portal/page?_pageid=93,543517&amp;_dad=portal&amp;_schema=PORTAL" TargetMode="External"/><Relationship Id="rId7" Type="http://schemas.openxmlformats.org/officeDocument/2006/relationships/hyperlink" Target="http://portal.uned.es/portal/page?_pageid=93,857085&amp;_dad=portal&amp;_schema=PORTAL" TargetMode="External"/><Relationship Id="rId2" Type="http://schemas.openxmlformats.org/officeDocument/2006/relationships/hyperlink" Target="http://www.uned.es/biblioteca/guiasinvestigacion/presentacio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.uned.es/portal/page?_pageid=93,1418355&amp;_dad=portal&amp;_schema=PORTAL" TargetMode="External"/><Relationship Id="rId5" Type="http://schemas.openxmlformats.org/officeDocument/2006/relationships/hyperlink" Target="http://portal.uned.es/portal/page?_pageid=93,511981&amp;_dad=portal&amp;_schema=PORTAL" TargetMode="External"/><Relationship Id="rId10" Type="http://schemas.openxmlformats.org/officeDocument/2006/relationships/hyperlink" Target="http://uned.summon.serialssolutions.com/" TargetMode="External"/><Relationship Id="rId4" Type="http://schemas.openxmlformats.org/officeDocument/2006/relationships/hyperlink" Target="http://portal.uned.es/portal/page?_pageid=93,511978&amp;_dad=portal&amp;_schema=PORTAL" TargetMode="External"/><Relationship Id="rId9" Type="http://schemas.openxmlformats.org/officeDocument/2006/relationships/hyperlink" Target="http://www.netvibes.com/referenciauned#Genera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l.uned.es/mmobj/index/id/1645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l.uned.es/mmobj/index/id/2112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uned.es/portal/page?_pageid=93,22790448&amp;_dad=portal&amp;_schema=PORTAL&amp;idContenido=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uned.es/portal/page?_pageid=93,22437584&amp;_dad=portal&amp;_schema=PORTA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uned.es/portal/page?_pageid=93,22437584&amp;_dad=portal&amp;_schema=PORTA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uned.es/portal/page?_pageid=93,22790448&amp;_dad=portal&amp;_schema=PORTAL&amp;idContenido=17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mailto:prodriguez@flog.uned.es" TargetMode="External"/><Relationship Id="rId3" Type="http://schemas.openxmlformats.org/officeDocument/2006/relationships/hyperlink" Target="mailto:aibanez@flog.uned.es" TargetMode="External"/><Relationship Id="rId7" Type="http://schemas.openxmlformats.org/officeDocument/2006/relationships/hyperlink" Target="http://portal.uned.es/portal/page?_pageid=93,150738,93_20542783&amp;_dad=portal&amp;_schema=PORTAL" TargetMode="External"/><Relationship Id="rId12" Type="http://schemas.openxmlformats.org/officeDocument/2006/relationships/hyperlink" Target="http://portal.uned.es/portal/page?_pageid=93,22790448&amp;_dad=portal&amp;_schema=PORTAL&amp;idContenido=20" TargetMode="External"/><Relationship Id="rId2" Type="http://schemas.openxmlformats.org/officeDocument/2006/relationships/hyperlink" Target="mailto:margarita.goded@flog.uned.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avila@flog.uned.es" TargetMode="External"/><Relationship Id="rId11" Type="http://schemas.openxmlformats.org/officeDocument/2006/relationships/hyperlink" Target="mailto:emartin@flog.uned.es" TargetMode="External"/><Relationship Id="rId5" Type="http://schemas.openxmlformats.org/officeDocument/2006/relationships/hyperlink" Target="mailto:ntalavan@flog.uned.es" TargetMode="External"/><Relationship Id="rId10" Type="http://schemas.openxmlformats.org/officeDocument/2006/relationships/hyperlink" Target="mailto:cfrutos@pas.uned.es" TargetMode="External"/><Relationship Id="rId4" Type="http://schemas.openxmlformats.org/officeDocument/2006/relationships/hyperlink" Target="mailto:aberguio@pas.uned.es" TargetMode="External"/><Relationship Id="rId9" Type="http://schemas.openxmlformats.org/officeDocument/2006/relationships/hyperlink" Target="mailto:anelo@flog.uned.es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astyle.org/" TargetMode="Externa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pflair.net/" TargetMode="Externa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uned.es/portal/page?_pageid=93,22790448&amp;_dad=portal&amp;_schema=PORTAL&amp;idContenido=10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tfmfilologia@flog.uned.es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l.uned.es/mmobj/index/id/21119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vila@flog.uned.es" TargetMode="External"/><Relationship Id="rId2" Type="http://schemas.openxmlformats.org/officeDocument/2006/relationships/hyperlink" Target="https://canal.uned.es/mmobj/index/id/2024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5734050"/>
            <a:ext cx="6224587" cy="3587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es-ES_tradnl" sz="9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es-ES_tradnl" sz="18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4005" y="1521768"/>
            <a:ext cx="7127875" cy="158417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 </a:t>
            </a:r>
            <a:r>
              <a:rPr lang="es-ES" sz="3300" b="1" dirty="0"/>
              <a:t>Procedimiento académico y administrativo de las prácticas profesionales y los TFM en </a:t>
            </a:r>
            <a:r>
              <a:rPr lang="es-ES" sz="3300" b="1" dirty="0" smtClean="0"/>
              <a:t>TIC-ETL</a:t>
            </a:r>
            <a:endParaRPr lang="es-ES_tradnl" sz="1400" dirty="0" smtClean="0"/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spcBef>
                <a:spcPts val="500"/>
              </a:spcBef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>
                <a:solidFill>
                  <a:schemeClr val="tx2"/>
                </a:solidFill>
                <a:latin typeface="Gill Sans MT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spcBef>
                <a:spcPts val="400"/>
              </a:spcBef>
              <a:buClr>
                <a:srgbClr val="8BA2B4"/>
              </a:buClr>
              <a:buSzPct val="70000"/>
              <a:buFont typeface="Wingdings" pitchFamily="2" charset="2"/>
              <a:buChar char=""/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"/>
              <a:defRPr sz="16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 dirty="0">
              <a:latin typeface="Arial" charset="0"/>
            </a:endParaRP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08" y="244586"/>
            <a:ext cx="1559824" cy="87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077381" y="554683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rgbClr val="002060"/>
                </a:solidFill>
              </a:rPr>
              <a:t>Dr. José Javier Ávila Cabrera</a:t>
            </a:r>
          </a:p>
          <a:p>
            <a:pPr algn="ctr"/>
            <a:r>
              <a:rPr lang="es-ES" dirty="0" smtClean="0">
                <a:solidFill>
                  <a:srgbClr val="002060"/>
                </a:solidFill>
              </a:rPr>
              <a:t>javila@flog.uned.es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802532" y="275193"/>
            <a:ext cx="51151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Máster Universitario en las Tecnologías de la Información y</a:t>
            </a:r>
          </a:p>
          <a:p>
            <a:pPr algn="ctr"/>
            <a:r>
              <a:rPr lang="es-ES" sz="1400" dirty="0" smtClean="0"/>
              <a:t>la Comunicación en la Enseñanza y</a:t>
            </a:r>
          </a:p>
          <a:p>
            <a:pPr algn="ctr"/>
            <a:r>
              <a:rPr lang="es-ES" sz="1400" dirty="0" smtClean="0"/>
              <a:t>el Tratamiento de las </a:t>
            </a:r>
            <a:r>
              <a:rPr lang="es-ES" sz="1400" dirty="0"/>
              <a:t> </a:t>
            </a:r>
            <a:r>
              <a:rPr lang="es-ES" sz="1400" dirty="0" smtClean="0"/>
              <a:t>Lenguas</a:t>
            </a:r>
            <a:endParaRPr lang="es-ES" sz="1400" dirty="0"/>
          </a:p>
        </p:txBody>
      </p:sp>
      <p:sp>
        <p:nvSpPr>
          <p:cNvPr id="5" name="4 Rectángulo"/>
          <p:cNvSpPr/>
          <p:nvPr/>
        </p:nvSpPr>
        <p:spPr>
          <a:xfrm>
            <a:off x="419621" y="4064298"/>
            <a:ext cx="8483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+mj-lt"/>
              </a:rPr>
              <a:t>VIII Seminario de Investigación TIC-ETL </a:t>
            </a:r>
          </a:p>
          <a:p>
            <a:pPr algn="ctr"/>
            <a:r>
              <a:rPr lang="es-ES" dirty="0">
                <a:latin typeface="+mj-lt"/>
              </a:rPr>
              <a:t>Aplicaciones y perspectivas profesionales de la especialización académica en el ámbito de la didáctica y el procesamiento de lenguas con soporte tecnológico </a:t>
            </a:r>
            <a:endParaRPr lang="en-GB" dirty="0">
              <a:latin typeface="+mj-lt"/>
            </a:endParaRPr>
          </a:p>
        </p:txBody>
      </p:sp>
      <p:pic>
        <p:nvPicPr>
          <p:cNvPr id="4" name="Picture 2" descr="C:\Users\JJ\Desktop\Filolog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036" y="244586"/>
            <a:ext cx="2028017" cy="96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>
                <a:latin typeface="Arial" panose="020B0604020202020204" pitchFamily="34" charset="0"/>
                <a:cs typeface="Arial" panose="020B0604020202020204" pitchFamily="34" charset="0"/>
              </a:rPr>
              <a:t>Perfiles </a:t>
            </a: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profesionales</a:t>
            </a:r>
          </a:p>
          <a:p>
            <a:pPr marL="0" indent="0">
              <a:buNone/>
            </a:pPr>
            <a:endParaRPr lang="es-ES_tradnl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Enseñanza del alemán, español, francés, inglés e italiano como segunda lengua (para otras lenguas, debe  consultarse al Tutor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Máster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Edición textual y multimedia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Traducción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 interpretación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Procesamiento del lenguaje natural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Industrias de la lengua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Medios de comunicación e información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Programación informática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Archivística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biblioteconomía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Consultoría y asesoramiento lingüísticos (comercial, técnico-profesional, etc.)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Gestión cultural y documental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Lexicografía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terminología</a:t>
            </a:r>
            <a:endParaRPr lang="es-ES_tradnl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Resultados de aprendizaje</a:t>
            </a:r>
          </a:p>
        </p:txBody>
      </p:sp>
    </p:spTree>
    <p:extLst>
      <p:ext uri="{BB962C8B-B14F-4D97-AF65-F5344CB8AC3E}">
        <p14:creationId xmlns:p14="http://schemas.microsoft.com/office/powerpoint/2010/main" val="376735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196752"/>
            <a:ext cx="7772400" cy="511256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Alumnos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Contactar con el tutor del </a:t>
            </a:r>
            <a:r>
              <a:rPr lang="es-ES_tradnl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practicum</a:t>
            </a:r>
            <a:endParaRPr lang="es-ES_tradnl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Elaborar impreso: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Perfil académico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Intereses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Disponibilidad (fechas, modalidad preferida, etc.)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s-ES_tradnl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Empresas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CV &gt; datos sobre las prácticas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Perfil buscado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s-ES_tradnl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Tutor (</a:t>
            </a:r>
            <a:r>
              <a:rPr lang="es-ES_tradnl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aLF</a:t>
            </a: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, correo electrónico, tfno.)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Enlace: alumno &gt; empresa</a:t>
            </a:r>
          </a:p>
          <a:p>
            <a:pPr marL="0" indent="0">
              <a:buNone/>
            </a:pPr>
            <a:endParaRPr lang="es-ES_tradnl" altLang="es-ES" dirty="0" smtClean="0"/>
          </a:p>
          <a:p>
            <a:pPr marL="0" indent="0">
              <a:buNone/>
            </a:pPr>
            <a:endParaRPr lang="es-ES_tradnl" altLang="es-ES" dirty="0" smtClean="0"/>
          </a:p>
          <a:p>
            <a:pPr marL="0" indent="0">
              <a:buNone/>
            </a:pPr>
            <a:endParaRPr lang="es-ES_tradnl" altLang="es-ES" dirty="0" smtClean="0"/>
          </a:p>
          <a:p>
            <a:pPr marL="0" indent="0">
              <a:buNone/>
            </a:pPr>
            <a:endParaRPr lang="es-ES_tradnl" altLang="es-ES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Metodología</a:t>
            </a:r>
          </a:p>
        </p:txBody>
      </p:sp>
    </p:spTree>
    <p:extLst>
      <p:ext uri="{BB962C8B-B14F-4D97-AF65-F5344CB8AC3E}">
        <p14:creationId xmlns:p14="http://schemas.microsoft.com/office/powerpoint/2010/main" val="162278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259186"/>
            <a:ext cx="7772400" cy="55988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Biblioteca/e-biblioteca de la UNED, como:</a:t>
            </a:r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es-ES" sz="14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://www.uned.es/biblioteca/guiasinvestigacion/presentacion.htm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Gestores bibliográficos:</a:t>
            </a:r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http://portal.uned.es/portal/page?_pageid=93,543517&amp;_dad=portal&amp;_schema=PORTAL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Revistas electrónicas:</a:t>
            </a:r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http://portal.uned.es/portal/page?_pageid=93,511978&amp;_dad=portal&amp;_schema=PORTAL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Bases de datos:</a:t>
            </a:r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http://portal.uned.es/portal/page?_pageid=93,511981&amp;_dad=portal&amp;_schema=PORTAL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Guías de uso de las bibliotecas: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http://portal.uned.es/portal/page?_pageid=93,1418355&amp;_dad=portal&amp;_schema=PORTAL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Sesiones de formación:</a:t>
            </a:r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http://portal.uned.es/portal/page?_pageid=93,857085&amp;_dad=portal&amp;_schema=PORTAL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Blog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de la Sección de Referencia:</a:t>
            </a:r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http://referenciauned.blogspot.com/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Recursos de investigación por materias 2.0 (</a:t>
            </a:r>
            <a:r>
              <a:rPr 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Netvibes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es-ES" sz="1400" u="sng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http://</a:t>
            </a:r>
            <a:r>
              <a:rPr lang="es-ES" sz="1400" u="sng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www.netvibes.com/referenciauned#General</a:t>
            </a:r>
            <a:endParaRPr lang="es-ES" sz="14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" alt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Linceo + UNED:</a:t>
            </a:r>
          </a:p>
          <a:p>
            <a:pPr marL="560070" lvl="1" indent="-285750">
              <a:buFont typeface="Wingdings" panose="05000000000000000000" pitchFamily="2" charset="2"/>
              <a:buChar char="§"/>
            </a:pPr>
            <a:r>
              <a:rPr lang="es-ES_tradnl" altLang="es-ES" sz="14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http://uned.summon.serialssolutions.com</a:t>
            </a:r>
            <a:r>
              <a:rPr lang="es-ES_tradnl" altLang="es-ES" sz="1400" dirty="0" smtClean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/</a:t>
            </a:r>
            <a:r>
              <a:rPr lang="es-ES_tradnl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Recursos de apoyo</a:t>
            </a:r>
          </a:p>
        </p:txBody>
      </p:sp>
    </p:spTree>
    <p:extLst>
      <p:ext uri="{BB962C8B-B14F-4D97-AF65-F5344CB8AC3E}">
        <p14:creationId xmlns:p14="http://schemas.microsoft.com/office/powerpoint/2010/main" val="327610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268760"/>
            <a:ext cx="7772400" cy="53285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Profesional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Colaborador del Centro de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Prácticas</a:t>
            </a:r>
          </a:p>
          <a:p>
            <a:pPr marL="0" indent="0">
              <a:buNone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Establecimiento de  actividades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, calendario y plan de trabajo de los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estudiantes (&gt; tutor)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, organizar y orientar las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Seguir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 proceso de aprendizaje del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estudiante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Informar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al profesor tutor de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posibles incidencias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Seguimiento de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las tareas programadas y del desarrollo del conocimiento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práctico</a:t>
            </a: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Valoración de las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actividades desarrolladas por el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estudiante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rado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aprovechamiento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Nivel </a:t>
            </a: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participación</a:t>
            </a:r>
            <a:endParaRPr lang="es-ES_tradnl" altLang="es-E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Tutorización</a:t>
            </a:r>
          </a:p>
        </p:txBody>
      </p:sp>
    </p:spTree>
    <p:extLst>
      <p:ext uri="{BB962C8B-B14F-4D97-AF65-F5344CB8AC3E}">
        <p14:creationId xmlns:p14="http://schemas.microsoft.com/office/powerpoint/2010/main" val="196459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259186"/>
            <a:ext cx="7772400" cy="55988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Tres pilares: trabajo realizado, memoria final y proceso de adquisición de competencias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Profesional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Colaborador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(Centro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Prácticas)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Informe normalizado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sobre el trabajo continuo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(modelo de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Sede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Nota: 0-10 &gt; 40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% de la nota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Profesor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Tutor (Máster)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final de la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memoria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Nota: 0-10 &gt; 60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% de la nota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Para aprobar el </a:t>
            </a:r>
            <a:r>
              <a:rPr lang="es-ES" sz="2000" dirty="0" err="1">
                <a:latin typeface="Arial" panose="020B0604020202020204" pitchFamily="34" charset="0"/>
                <a:cs typeface="Arial" panose="020B0604020202020204" pitchFamily="34" charset="0"/>
              </a:rPr>
              <a:t>Prácticum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s-ES" sz="2000" i="1" dirty="0">
                <a:latin typeface="Arial" panose="020B0604020202020204" pitchFamily="34" charset="0"/>
                <a:cs typeface="Arial" panose="020B0604020202020204" pitchFamily="34" charset="0"/>
              </a:rPr>
              <a:t> las calificaciones de cada una de las dos evaluaciones alcancen un mínimo de 5 </a:t>
            </a:r>
            <a:r>
              <a:rPr lang="es-E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puntos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Profesor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Tutor (calificación final) &gt; Coordinadora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Máster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41575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584" y="1556792"/>
            <a:ext cx="7772400" cy="55988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+mj-lt"/>
              </a:rPr>
              <a:t>Resultados de aprendizaje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+mj-lt"/>
              </a:rPr>
              <a:t>Capacitación </a:t>
            </a:r>
            <a:r>
              <a:rPr lang="es-ES" sz="2400" dirty="0">
                <a:latin typeface="+mj-lt"/>
              </a:rPr>
              <a:t>para localizar, manejar y sintetizar información </a:t>
            </a:r>
            <a:r>
              <a:rPr lang="es-ES" sz="2400" dirty="0" smtClean="0">
                <a:latin typeface="+mj-lt"/>
              </a:rPr>
              <a:t>bibliográfica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+mj-lt"/>
              </a:rPr>
              <a:t>Capacitación </a:t>
            </a:r>
            <a:r>
              <a:rPr lang="es-ES" sz="2400" dirty="0">
                <a:latin typeface="+mj-lt"/>
              </a:rPr>
              <a:t>para localizar, manejar y aprovechar la información contenida en bases de datos y otros instrumentos informáticos y de </a:t>
            </a:r>
            <a:r>
              <a:rPr lang="es-ES" sz="2400" dirty="0" smtClean="0">
                <a:latin typeface="+mj-lt"/>
              </a:rPr>
              <a:t>Internet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+mj-lt"/>
              </a:rPr>
              <a:t>Capacitación </a:t>
            </a:r>
            <a:r>
              <a:rPr lang="es-ES" sz="2400" dirty="0">
                <a:latin typeface="+mj-lt"/>
              </a:rPr>
              <a:t>para desarrollar actividades de mediación </a:t>
            </a:r>
            <a:r>
              <a:rPr lang="es-ES" sz="2400" dirty="0" smtClean="0">
                <a:latin typeface="+mj-lt"/>
              </a:rPr>
              <a:t>lingüística</a:t>
            </a:r>
            <a:endParaRPr lang="es-ES" sz="2400" dirty="0">
              <a:latin typeface="+mj-lt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Competencias específicas</a:t>
            </a:r>
          </a:p>
        </p:txBody>
      </p:sp>
    </p:spTree>
    <p:extLst>
      <p:ext uri="{BB962C8B-B14F-4D97-AF65-F5344CB8AC3E}">
        <p14:creationId xmlns:p14="http://schemas.microsoft.com/office/powerpoint/2010/main" val="74369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340768"/>
            <a:ext cx="7772400" cy="55988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Capacitación para desarrollar actividades profesionales en ámbitos 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</a:p>
          <a:p>
            <a:pPr marL="0" indent="0">
              <a:buNone/>
            </a:pP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Empresas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formación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lenguas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industria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editorial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Organismos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públicos encargados de la gestión cultural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turística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Centros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documentación, archivos y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bibliotecas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 recursos humanos y formación continua en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Asesorías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y consultorías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lingüísticas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800" dirty="0"/>
          </a:p>
          <a:p>
            <a:pPr lvl="1">
              <a:buFont typeface="Wingdings" panose="05000000000000000000" pitchFamily="2" charset="2"/>
              <a:buChar char="§"/>
            </a:pPr>
            <a:endParaRPr lang="es-ES" sz="2800" dirty="0"/>
          </a:p>
          <a:p>
            <a:pPr marL="0" indent="0">
              <a:buNone/>
            </a:pPr>
            <a:endParaRPr lang="es-ES" sz="2800" dirty="0"/>
          </a:p>
          <a:p>
            <a:pPr>
              <a:buFont typeface="Wingdings" panose="05000000000000000000" pitchFamily="2" charset="2"/>
              <a:buChar char="§"/>
            </a:pPr>
            <a:endParaRPr lang="es-ES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Competencias específicas</a:t>
            </a:r>
          </a:p>
        </p:txBody>
      </p:sp>
    </p:spTree>
    <p:extLst>
      <p:ext uri="{BB962C8B-B14F-4D97-AF65-F5344CB8AC3E}">
        <p14:creationId xmlns:p14="http://schemas.microsoft.com/office/powerpoint/2010/main" val="15022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268760"/>
            <a:ext cx="8748464" cy="53285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Competencias transversales: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planificación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Aplicación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las TIC al ámbito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lingüístico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la información 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toma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decisiones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Competencias interpersonales: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Trabajar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Colaborar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con equipos interdisciplinares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trabajo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relaciones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interpersonales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críticas 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autocrítica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Competencias sistémicas: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Aprendizaje autónomo, creatividad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el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liderazgo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 la identidad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Sensibilización &gt; deontología profesional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Estimulación de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formación permanente 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desarrollo profesional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/>
          </a:p>
          <a:p>
            <a:pPr lvl="1">
              <a:buFont typeface="Wingdings" panose="05000000000000000000" pitchFamily="2" charset="2"/>
              <a:buChar char="§"/>
            </a:pPr>
            <a:endParaRPr lang="es-ES" sz="2800" dirty="0"/>
          </a:p>
          <a:p>
            <a:pPr marL="0" indent="0">
              <a:buNone/>
            </a:pPr>
            <a:endParaRPr lang="es-ES" sz="2800" dirty="0"/>
          </a:p>
          <a:p>
            <a:pPr>
              <a:buFont typeface="Wingdings" panose="05000000000000000000" pitchFamily="2" charset="2"/>
              <a:buChar char="§"/>
            </a:pPr>
            <a:endParaRPr lang="es-ES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Otras competencias</a:t>
            </a:r>
          </a:p>
        </p:txBody>
      </p:sp>
    </p:spTree>
    <p:extLst>
      <p:ext uri="{BB962C8B-B14F-4D97-AF65-F5344CB8AC3E}">
        <p14:creationId xmlns:p14="http://schemas.microsoft.com/office/powerpoint/2010/main" val="335483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102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e-CAMAT</a:t>
            </a:r>
          </a:p>
        </p:txBody>
      </p:sp>
      <p:sp>
        <p:nvSpPr>
          <p:cNvPr id="7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alumni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antiguos alumnos del Máster Universitario en las Tecnologías de la Información y la Comunicación en la Enseñanza </a:t>
            </a:r>
            <a:r>
              <a:rPr lang="es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Tratamiento de </a:t>
            </a:r>
            <a:r>
              <a:rPr lang="es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Lenguas</a:t>
            </a:r>
          </a:p>
          <a:p>
            <a:pPr marL="0" indent="0" algn="ctr">
              <a:buNone/>
            </a:pP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Abierto a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alumnos del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máster, simpatizantes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de la temática del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mismo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Crear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vínculos entre los miembros del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e-club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Favorecer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su actualización profesional y formación a lo largo de la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vida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Mantenerlos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informados de novedades, convocatorias, cursos, congresos, proyectos de colaboración, etc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20040" lvl="1" indent="0" algn="r">
              <a:buNone/>
            </a:pPr>
            <a:endParaRPr lang="es-E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 algn="r">
              <a:buNone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Dra. Elena Martín Monje</a:t>
            </a:r>
          </a:p>
          <a:p>
            <a:pPr marL="320040" lvl="1" indent="0" algn="r">
              <a:buNone/>
            </a:pPr>
            <a:r>
              <a:rPr lang="es-ES" sz="15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https://canal.uned.es/mmobj/index/id/16454</a:t>
            </a:r>
            <a:r>
              <a:rPr lang="es-ES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20040" lvl="1" indent="0" algn="r">
              <a:buNone/>
            </a:pPr>
            <a:endParaRPr lang="es-E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s-E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8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Iniciativa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 Acceso Multilingüe y </a:t>
            </a:r>
            <a:r>
              <a:rPr lang="es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Multimodal</a:t>
            </a: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Información y la </a:t>
            </a:r>
            <a:r>
              <a:rPr lang="es-E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endParaRPr lang="es-E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E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Involucrar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 alumnos y antiguos alumnos de la UNED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&gt; Accesibilidad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multilingüe de contenidos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didácticos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Participar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en una wiki y se irá invitando a alumnos para subtitular una serie de vídeos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(lenguas) de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CANAL UNED 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Aprendizaje y colaboración en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una acción social de promoción de la accesibilidad en la comunidad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universitaria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Dra.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Noa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Talaván</a:t>
            </a:r>
          </a:p>
          <a:p>
            <a:pPr marL="0" indent="0" algn="r">
              <a:buNone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Dr. José Javier Ávila</a:t>
            </a:r>
          </a:p>
          <a:p>
            <a:pPr marL="0" indent="0" algn="r">
              <a:buNone/>
            </a:pPr>
            <a:r>
              <a:rPr lang="es-ES" sz="1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https://canal.uned.es/mmobj/index/id/21127</a:t>
            </a:r>
            <a:endParaRPr lang="es-ES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i-AMICO</a:t>
            </a:r>
          </a:p>
        </p:txBody>
      </p:sp>
    </p:spTree>
    <p:extLst>
      <p:ext uri="{BB962C8B-B14F-4D97-AF65-F5344CB8AC3E}">
        <p14:creationId xmlns:p14="http://schemas.microsoft.com/office/powerpoint/2010/main" val="362187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Contenidos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arabicPeriod"/>
            </a:pPr>
            <a:r>
              <a:rPr lang="es-ES_tradnl" altLang="es-ES" sz="2400" dirty="0" smtClean="0">
                <a:latin typeface="+mj-lt"/>
                <a:cs typeface="Arial" panose="020B0604020202020204" pitchFamily="34" charset="0"/>
              </a:rPr>
              <a:t>Vías del Máster TIC-ETL</a:t>
            </a:r>
          </a:p>
          <a:p>
            <a:pPr marL="571500" indent="-571500">
              <a:buFont typeface="+mj-lt"/>
              <a:buAutoNum type="arabicPeriod"/>
            </a:pPr>
            <a:endParaRPr lang="es-ES_tradnl" altLang="es-ES" sz="2400" dirty="0" smtClean="0">
              <a:latin typeface="+mj-lt"/>
              <a:cs typeface="Arial" panose="020B0604020202020204" pitchFamily="34" charset="0"/>
            </a:endParaRPr>
          </a:p>
          <a:p>
            <a:pPr marL="571500" indent="-571500">
              <a:buFont typeface="+mj-lt"/>
              <a:buAutoNum type="arabicPeriod"/>
            </a:pPr>
            <a:r>
              <a:rPr lang="es-ES_tradnl" altLang="es-ES" sz="2400" dirty="0" err="1" smtClean="0">
                <a:latin typeface="+mj-lt"/>
                <a:cs typeface="Arial" panose="020B0604020202020204" pitchFamily="34" charset="0"/>
              </a:rPr>
              <a:t>Practicum</a:t>
            </a:r>
            <a:endParaRPr lang="es-ES_tradnl" altLang="es-ES" sz="2400" dirty="0" smtClean="0">
              <a:latin typeface="+mj-lt"/>
              <a:cs typeface="Arial" panose="020B0604020202020204" pitchFamily="34" charset="0"/>
            </a:endParaRPr>
          </a:p>
          <a:p>
            <a:pPr marL="571500" indent="-571500">
              <a:buFont typeface="+mj-lt"/>
              <a:buAutoNum type="arabicPeriod"/>
            </a:pPr>
            <a:endParaRPr lang="es-ES_tradnl" altLang="es-ES" sz="2400" dirty="0" smtClean="0">
              <a:latin typeface="+mj-lt"/>
              <a:cs typeface="Arial" panose="020B0604020202020204" pitchFamily="34" charset="0"/>
            </a:endParaRPr>
          </a:p>
          <a:p>
            <a:pPr marL="845820" lvl="1" indent="-571500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+mj-lt"/>
              </a:rPr>
              <a:t>E-CAMAT</a:t>
            </a:r>
          </a:p>
          <a:p>
            <a:pPr marL="845820" lvl="1" indent="-571500">
              <a:buFont typeface="Wingdings" panose="05000000000000000000" pitchFamily="2" charset="2"/>
              <a:buChar char="§"/>
            </a:pPr>
            <a:endParaRPr lang="es-ES" sz="2400" dirty="0">
              <a:latin typeface="+mj-lt"/>
            </a:endParaRPr>
          </a:p>
          <a:p>
            <a:pPr marL="845820" lvl="1" indent="-571500">
              <a:buFont typeface="Wingdings" panose="05000000000000000000" pitchFamily="2" charset="2"/>
              <a:buChar char="§"/>
            </a:pPr>
            <a:r>
              <a:rPr lang="es-ES" sz="2200" dirty="0" smtClean="0">
                <a:latin typeface="+mj-lt"/>
              </a:rPr>
              <a:t>i-AMICO</a:t>
            </a:r>
          </a:p>
          <a:p>
            <a:pPr marL="845820" lvl="1" indent="-571500">
              <a:buFont typeface="+mj-lt"/>
              <a:buAutoNum type="arabicPeriod"/>
            </a:pPr>
            <a:endParaRPr lang="es-ES" sz="2400" dirty="0">
              <a:latin typeface="+mj-lt"/>
            </a:endParaRPr>
          </a:p>
          <a:p>
            <a:pPr marL="571500" indent="-571500">
              <a:buFont typeface="+mj-lt"/>
              <a:buAutoNum type="arabicPeriod"/>
            </a:pPr>
            <a:r>
              <a:rPr lang="es-ES_tradnl" altLang="es-ES" sz="2400" dirty="0" smtClean="0">
                <a:latin typeface="+mj-lt"/>
                <a:cs typeface="Arial" panose="020B0604020202020204" pitchFamily="34" charset="0"/>
              </a:rPr>
              <a:t>Trabajo de Fin de Máster</a:t>
            </a:r>
          </a:p>
          <a:p>
            <a:pPr marL="571500" indent="-571500">
              <a:buFont typeface="+mj-lt"/>
              <a:buAutoNum type="arabicPeriod"/>
            </a:pPr>
            <a:endParaRPr lang="es-ES_tradnl" altLang="es-ES" sz="2400" dirty="0">
              <a:latin typeface="+mj-lt"/>
              <a:cs typeface="Arial" panose="020B0604020202020204" pitchFamily="34" charset="0"/>
            </a:endParaRPr>
          </a:p>
          <a:p>
            <a:pPr marL="845820" lvl="1" indent="-571500">
              <a:buFont typeface="Wingdings" panose="05000000000000000000" pitchFamily="2" charset="2"/>
              <a:buChar char="§"/>
            </a:pPr>
            <a:r>
              <a:rPr lang="es-ES_tradnl" altLang="es-ES" sz="2200" dirty="0" smtClean="0">
                <a:latin typeface="+mj-lt"/>
                <a:cs typeface="Arial" panose="020B0604020202020204" pitchFamily="34" charset="0"/>
              </a:rPr>
              <a:t>Caso práctico (ejemplo)</a:t>
            </a:r>
            <a:endParaRPr lang="es-ES_tradnl" altLang="es-E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s-ES" altLang="es-ES" dirty="0" smtClean="0"/>
              <a:t>	</a:t>
            </a:r>
          </a:p>
        </p:txBody>
      </p:sp>
      <p:sp>
        <p:nvSpPr>
          <p:cNvPr id="7175" name="7 Rectángulo"/>
          <p:cNvSpPr>
            <a:spLocks noChangeArrowheads="1"/>
          </p:cNvSpPr>
          <p:nvPr/>
        </p:nvSpPr>
        <p:spPr bwMode="auto">
          <a:xfrm>
            <a:off x="1092200" y="1916113"/>
            <a:ext cx="7272338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74320" indent="-274320" eaLnBrk="1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Asignatura obligatoria </a:t>
            </a:r>
            <a:endParaRPr lang="es-E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defRPr/>
            </a:pPr>
            <a:endParaRPr lang="es-E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10 créditos ECTS (=250 horas de trabajo 	académico)</a:t>
            </a:r>
          </a:p>
          <a:p>
            <a:pPr marL="274320" indent="-274320" eaLnBrk="1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defRPr/>
            </a:pPr>
            <a:endParaRPr lang="es-E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Segundo semestre del curso académico</a:t>
            </a:r>
          </a:p>
          <a:p>
            <a:pPr marL="274320" indent="-274320" eaLnBrk="1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defRPr/>
            </a:pPr>
            <a:endParaRPr lang="es-E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eaLnBrk="1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" panose="05000000000000000000" pitchFamily="2" charset="2"/>
              <a:buChar char="§"/>
              <a:defRPr/>
            </a:pPr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plasmar la formación docente adquirida (dominio competencial) con la realización del Máster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Trabajo de Fin de Máster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1126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Haber superado </a:t>
            </a:r>
            <a:r>
              <a:rPr lang="es-ES" altLang="es-E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todas las asignaturas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de los módulos </a:t>
            </a:r>
            <a:r>
              <a:rPr lang="es-ES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Investigación científico-tecnológica de las lenguas 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alt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Fundamentos de las tecnologías de la lengua y su didáctica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practicum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Estar </a:t>
            </a:r>
            <a:r>
              <a:rPr lang="es-ES" altLang="es-E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matriculado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en las del módulo de especialidad elegida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Presentar y defender el TFM &gt; </a:t>
            </a:r>
            <a:r>
              <a:rPr lang="es-ES" altLang="es-E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tener aprobadas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todas las asignaturas cursadas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Requisitos para cursarlo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  <p:bldLst>
      <p:bldP spid="1229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Grp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6" t="7904" r="9501" b="6767"/>
          <a:stretch/>
        </p:blipFill>
        <p:spPr bwMode="auto">
          <a:xfrm>
            <a:off x="1842314" y="1268760"/>
            <a:ext cx="5652947" cy="45770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068388" y="597570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hlinkClick r:id="rId3"/>
              </a:rPr>
              <a:t>http://portal.uned.es/portal/page?_pageid=93,22790448&amp;_dad=portal&amp;_schema=PORTAL&amp;idContenido=1</a:t>
            </a:r>
            <a:r>
              <a:rPr lang="es-ES" sz="1400" dirty="0" smtClean="0"/>
              <a:t> </a:t>
            </a:r>
            <a:endParaRPr lang="es-ES" sz="1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Guía de la asignatura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dirty="0" smtClean="0"/>
          </a:p>
          <a:p>
            <a:pPr eaLnBrk="1" hangingPunct="1">
              <a:defRPr/>
            </a:pPr>
            <a:endParaRPr lang="es-ES" dirty="0"/>
          </a:p>
          <a:p>
            <a:pPr eaLnBrk="1" hangingPunct="1">
              <a:defRPr/>
            </a:pPr>
            <a:endParaRPr lang="es-ES" dirty="0"/>
          </a:p>
          <a:p>
            <a:pPr eaLnBrk="1" hangingPunct="1">
              <a:defRPr/>
            </a:pPr>
            <a:endParaRPr lang="es-ES" dirty="0" smtClean="0"/>
          </a:p>
          <a:p>
            <a:pPr marL="0" indent="0" algn="r" eaLnBrk="1" hangingPunct="1">
              <a:buFont typeface="Wingdings 3" pitchFamily="18" charset="2"/>
              <a:buNone/>
              <a:defRPr/>
            </a:pPr>
            <a:r>
              <a:rPr lang="es-ES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Antes de todo…</a:t>
            </a:r>
            <a:endParaRPr lang="es-ES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Pasos a seguir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5 Marcador de contenido"/>
          <p:cNvSpPr>
            <a:spLocks noGrp="1"/>
          </p:cNvSpPr>
          <p:nvPr>
            <p:ph sz="quarter" idx="1"/>
          </p:nvPr>
        </p:nvSpPr>
        <p:spPr>
          <a:xfrm>
            <a:off x="323528" y="1219200"/>
            <a:ext cx="7848872" cy="4937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s-ES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Impresos: (Másteres de la Facultad de Filología)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s-ES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Búsqueda de tutor y tema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s-ES" alt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Plazo disponible en secretaría  (3 convocatorias anuales)</a:t>
            </a:r>
          </a:p>
          <a:p>
            <a:pPr eaLnBrk="1" hangingPunct="1">
              <a:defRPr/>
            </a:pP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9" t="10641" r="14413" b="5702"/>
          <a:stretch>
            <a:fillRect/>
          </a:stretch>
        </p:blipFill>
        <p:spPr bwMode="auto">
          <a:xfrm>
            <a:off x="2699791" y="2564904"/>
            <a:ext cx="3528393" cy="324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83568" y="5949280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hlinkClick r:id="rId3"/>
              </a:rPr>
              <a:t>http://portal.uned.es/portal/page?_pageid=93,22437584&amp;_dad=portal&amp;_schema=PORTAL</a:t>
            </a:r>
            <a:r>
              <a:rPr lang="es-ES" sz="1400" dirty="0" smtClean="0"/>
              <a:t> </a:t>
            </a:r>
            <a:endParaRPr lang="es-ES" sz="1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Comencemos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3" t="19775" r="51025" b="10075"/>
          <a:stretch>
            <a:fillRect/>
          </a:stretch>
        </p:blipFill>
        <p:spPr bwMode="auto">
          <a:xfrm>
            <a:off x="2843808" y="1298603"/>
            <a:ext cx="3416300" cy="481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Solicitud de tutor</a:t>
            </a:r>
          </a:p>
        </p:txBody>
      </p:sp>
    </p:spTree>
    <p:extLst>
      <p:ext uri="{BB962C8B-B14F-4D97-AF65-F5344CB8AC3E}">
        <p14:creationId xmlns:p14="http://schemas.microsoft.com/office/powerpoint/2010/main" val="37003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69343" y="6021288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hlinkClick r:id="rId2"/>
              </a:rPr>
              <a:t>http://portal.uned.es/portal/page?_pageid=93,22437584&amp;_dad=portal&amp;_schema=PORTAL</a:t>
            </a:r>
            <a:r>
              <a:rPr lang="es-ES" sz="1400" dirty="0" smtClean="0"/>
              <a:t> </a:t>
            </a:r>
            <a:endParaRPr lang="es-ES" sz="14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177081"/>
              </p:ext>
            </p:extLst>
          </p:nvPr>
        </p:nvGraphicFramePr>
        <p:xfrm>
          <a:off x="1415988" y="206084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FECHAS DE DEFENSA DE LOS TFM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Febrero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Marzo de 2015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Junio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Julio de 2015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Septiembre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Octubre de 2015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Calendario provisional (defensas)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640960" cy="511256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1800" dirty="0" smtClean="0">
                <a:latin typeface="+mj-lt"/>
              </a:rPr>
              <a:t>Elegir 3 </a:t>
            </a:r>
            <a:r>
              <a:rPr lang="es-ES" sz="1800" dirty="0">
                <a:latin typeface="+mj-lt"/>
              </a:rPr>
              <a:t>por orden de </a:t>
            </a:r>
            <a:r>
              <a:rPr lang="es-ES" sz="1800" dirty="0" smtClean="0">
                <a:latin typeface="+mj-lt"/>
              </a:rPr>
              <a:t>preferencia: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+mj-lt"/>
              </a:rPr>
              <a:t>Metodología de la investigación </a:t>
            </a:r>
            <a:r>
              <a:rPr lang="es-ES" sz="1800" dirty="0" smtClean="0">
                <a:latin typeface="+mj-lt"/>
              </a:rPr>
              <a:t>lingüística</a:t>
            </a:r>
            <a:endParaRPr lang="es-ES" sz="18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+mj-lt"/>
              </a:rPr>
              <a:t>Enseñanza de lenguas asistida por </a:t>
            </a:r>
            <a:r>
              <a:rPr lang="es-ES" sz="1800" dirty="0" smtClean="0">
                <a:latin typeface="+mj-lt"/>
              </a:rPr>
              <a:t>ordenador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 smtClean="0">
                <a:latin typeface="+mj-lt"/>
              </a:rPr>
              <a:t>Edición </a:t>
            </a:r>
            <a:r>
              <a:rPr lang="es-ES" sz="1800" dirty="0">
                <a:latin typeface="+mj-lt"/>
              </a:rPr>
              <a:t>digital de </a:t>
            </a:r>
            <a:r>
              <a:rPr lang="es-ES" sz="1800" dirty="0" smtClean="0">
                <a:latin typeface="+mj-lt"/>
              </a:rPr>
              <a:t>textos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 smtClean="0">
                <a:latin typeface="+mj-lt"/>
              </a:rPr>
              <a:t>Procesamiento </a:t>
            </a:r>
            <a:r>
              <a:rPr lang="es-ES" sz="1800" dirty="0">
                <a:latin typeface="+mj-lt"/>
              </a:rPr>
              <a:t>del lenguaje </a:t>
            </a:r>
            <a:r>
              <a:rPr lang="es-ES" sz="1800" dirty="0" smtClean="0">
                <a:latin typeface="+mj-lt"/>
              </a:rPr>
              <a:t>natural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 smtClean="0">
                <a:latin typeface="+mj-lt"/>
              </a:rPr>
              <a:t>Recuperación </a:t>
            </a:r>
            <a:r>
              <a:rPr lang="es-ES" sz="1800" dirty="0">
                <a:latin typeface="+mj-lt"/>
              </a:rPr>
              <a:t>de </a:t>
            </a:r>
            <a:r>
              <a:rPr lang="es-ES" sz="1800" dirty="0" smtClean="0">
                <a:latin typeface="+mj-lt"/>
              </a:rPr>
              <a:t>información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 smtClean="0">
                <a:latin typeface="+mj-lt"/>
              </a:rPr>
              <a:t>Lexicología </a:t>
            </a:r>
            <a:r>
              <a:rPr lang="es-ES" sz="1800" dirty="0">
                <a:latin typeface="+mj-lt"/>
              </a:rPr>
              <a:t>y lexicografía </a:t>
            </a:r>
            <a:r>
              <a:rPr lang="es-ES" sz="1800" dirty="0" smtClean="0">
                <a:latin typeface="+mj-lt"/>
              </a:rPr>
              <a:t>computacionales</a:t>
            </a:r>
            <a:endParaRPr lang="es-ES" sz="18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+mj-lt"/>
              </a:rPr>
              <a:t>Tecnologías del </a:t>
            </a:r>
            <a:r>
              <a:rPr lang="es-ES" sz="1800" dirty="0" smtClean="0">
                <a:latin typeface="+mj-lt"/>
              </a:rPr>
              <a:t>habla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 smtClean="0">
                <a:latin typeface="+mj-lt"/>
              </a:rPr>
              <a:t>Traducción </a:t>
            </a:r>
            <a:r>
              <a:rPr lang="es-ES" sz="1800" dirty="0">
                <a:latin typeface="+mj-lt"/>
              </a:rPr>
              <a:t>asistida por </a:t>
            </a:r>
            <a:r>
              <a:rPr lang="es-ES" sz="1800" dirty="0" smtClean="0">
                <a:latin typeface="+mj-lt"/>
              </a:rPr>
              <a:t>ordenador</a:t>
            </a:r>
            <a:endParaRPr lang="es-ES" sz="18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+mj-lt"/>
              </a:rPr>
              <a:t>Aplicaciones de las TIC al estudio de la diversidad lingüística y de las variedades de las </a:t>
            </a:r>
            <a:r>
              <a:rPr lang="es-ES" sz="1800" dirty="0" smtClean="0">
                <a:latin typeface="+mj-lt"/>
              </a:rPr>
              <a:t>lenguas</a:t>
            </a:r>
            <a:endParaRPr lang="es-ES" sz="18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>
                <a:latin typeface="+mj-lt"/>
              </a:rPr>
              <a:t>Aplicaciones de las TIC al estudio de la lingüística </a:t>
            </a:r>
            <a:r>
              <a:rPr lang="es-ES" sz="1800" dirty="0" smtClean="0">
                <a:latin typeface="+mj-lt"/>
              </a:rPr>
              <a:t>diacrónica</a:t>
            </a:r>
            <a:endParaRPr lang="es-ES" sz="18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 err="1">
                <a:latin typeface="+mj-lt"/>
              </a:rPr>
              <a:t>Computer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>
                <a:latin typeface="+mj-lt"/>
              </a:rPr>
              <a:t>Mediated</a:t>
            </a:r>
            <a:r>
              <a:rPr lang="es-ES" sz="1800" dirty="0">
                <a:latin typeface="+mj-lt"/>
              </a:rPr>
              <a:t> </a:t>
            </a:r>
            <a:r>
              <a:rPr lang="es-ES" sz="1800" dirty="0" err="1" smtClean="0">
                <a:latin typeface="+mj-lt"/>
              </a:rPr>
              <a:t>Communication</a:t>
            </a:r>
            <a:r>
              <a:rPr lang="es-ES" sz="1800" dirty="0" smtClean="0">
                <a:latin typeface="+mj-lt"/>
              </a:rPr>
              <a:t> (CMC)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 smtClean="0">
                <a:latin typeface="+mj-lt"/>
              </a:rPr>
              <a:t>Las </a:t>
            </a:r>
            <a:r>
              <a:rPr lang="es-ES" sz="1800" dirty="0">
                <a:latin typeface="+mj-lt"/>
              </a:rPr>
              <a:t>TIC como recurso de innovación </a:t>
            </a:r>
            <a:r>
              <a:rPr lang="es-ES" sz="1800" dirty="0" smtClean="0">
                <a:latin typeface="+mj-lt"/>
              </a:rPr>
              <a:t>educativa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1800" dirty="0" smtClean="0">
                <a:latin typeface="+mj-lt"/>
              </a:rPr>
              <a:t>Tecnologías </a:t>
            </a:r>
            <a:r>
              <a:rPr lang="es-ES" sz="1800" dirty="0">
                <a:latin typeface="+mj-lt"/>
              </a:rPr>
              <a:t>emergentes para las </a:t>
            </a:r>
            <a:r>
              <a:rPr lang="es-ES" sz="1800" dirty="0" smtClean="0">
                <a:latin typeface="+mj-lt"/>
              </a:rPr>
              <a:t>lenguas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Líneas de investigación</a:t>
            </a:r>
          </a:p>
        </p:txBody>
      </p:sp>
      <p:sp>
        <p:nvSpPr>
          <p:cNvPr id="2" name="1 Rectángulo"/>
          <p:cNvSpPr/>
          <p:nvPr/>
        </p:nvSpPr>
        <p:spPr>
          <a:xfrm>
            <a:off x="708720" y="6165304"/>
            <a:ext cx="79780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http://portal.uned.es/portal/page?_pageid=93,22790448&amp;_dad=portal&amp;_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schema=PORTAL&amp;idContenido=17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25544" cy="532859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dirty="0" err="1" smtClean="0">
                <a:latin typeface="+mj-lt"/>
                <a:ea typeface="Calibri"/>
                <a:cs typeface="Times New Roman"/>
              </a:rPr>
              <a:t>Asuntos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académicos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generales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del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máster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&gt;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Coordinadora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del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Curso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,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Dra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. Margarita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Goded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2"/>
              </a:rPr>
              <a:t>margarita.goded@flog.uned.es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)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o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Secretaria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Académica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,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Dra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. Ana Ibáñez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3"/>
              </a:rPr>
              <a:t>aibanez@flog.uned.es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)</a:t>
            </a:r>
            <a:endParaRPr lang="es-ES" sz="15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dirty="0" err="1" smtClean="0">
                <a:latin typeface="+mj-lt"/>
                <a:ea typeface="Calibri"/>
                <a:cs typeface="Times New Roman"/>
              </a:rPr>
              <a:t>Asuntos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administrativos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generales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del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máster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&gt;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D.ª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Azucena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Berguio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4"/>
              </a:rPr>
              <a:t>aberguio@pas.uned.es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)</a:t>
            </a:r>
            <a:endParaRPr lang="es-ES" sz="15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500" dirty="0" err="1" smtClean="0">
                <a:latin typeface="+mj-lt"/>
                <a:ea typeface="Calibri"/>
                <a:cs typeface="Times New Roman"/>
              </a:rPr>
              <a:t>Accesibilidad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multimodal y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multilingüe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del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máster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&gt;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Coordinadora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,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Dra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.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Noa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Talaván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5"/>
              </a:rPr>
              <a:t>ntalavan@flog.uned.es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) 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/ Dr. José Javier Ávila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6"/>
              </a:rPr>
              <a:t>javila@flog.uned.es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) </a:t>
            </a:r>
            <a:endParaRPr lang="es-ES" sz="15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dirty="0" err="1" smtClean="0">
                <a:latin typeface="+mj-lt"/>
                <a:ea typeface="Calibri"/>
                <a:cs typeface="Times New Roman"/>
              </a:rPr>
              <a:t>Incidencias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técnicas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generales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&gt;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Soporte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Técnico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: 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91 398 6636 /6637/6094/6095/8267/8268 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o:</a:t>
            </a:r>
            <a:endParaRPr lang="es-ES" sz="1500" dirty="0">
              <a:latin typeface="+mj-lt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 dirty="0">
                <a:solidFill>
                  <a:srgbClr val="000000"/>
                </a:solidFill>
                <a:latin typeface="+mj-lt"/>
                <a:hlinkClick r:id="rId7"/>
              </a:rPr>
              <a:t>http://portal.uned.es/portal/page?_pageid=93,150738,93_20542783&amp;_dad=portal&amp;_schema=PORTAL</a:t>
            </a:r>
            <a:r>
              <a:rPr lang="en-US" sz="1400" dirty="0">
                <a:latin typeface="+mj-lt"/>
                <a:ea typeface="Calibri"/>
                <a:cs typeface="Times New Roman"/>
              </a:rPr>
              <a:t> </a:t>
            </a:r>
            <a:endParaRPr lang="es-ES" sz="14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dirty="0" err="1" smtClean="0">
                <a:latin typeface="+mj-lt"/>
                <a:ea typeface="Calibri"/>
                <a:cs typeface="Times New Roman"/>
              </a:rPr>
              <a:t>Consultas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e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incidencias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con los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cursos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virtuales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del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máster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&gt;TAR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(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Tutora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de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Apoyo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en Red),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Dra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. Ana Ibáñez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3"/>
              </a:rPr>
              <a:t>aibanez@flog.uned.es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) </a:t>
            </a:r>
            <a:endParaRPr lang="es-ES" sz="15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dirty="0" smtClean="0">
                <a:latin typeface="+mj-lt"/>
                <a:ea typeface="Calibri"/>
                <a:cs typeface="Times New Roman"/>
              </a:rPr>
              <a:t>Practicum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Profesional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&gt;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Coordinador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, Dr. José Javier Ávila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6"/>
              </a:rPr>
              <a:t>javila@flog.uned.es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) </a:t>
            </a:r>
            <a:endParaRPr lang="es-ES" sz="15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dirty="0" err="1" smtClean="0">
                <a:latin typeface="+mj-lt"/>
                <a:ea typeface="Calibri"/>
                <a:cs typeface="Times New Roman"/>
              </a:rPr>
              <a:t>Programa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de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Movilidad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de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Alumnos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del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máster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&gt;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Coordinadoras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,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Prof.ª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Pilar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Rodríguez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Arancón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8"/>
              </a:rPr>
              <a:t>prodriguez@flog.uned.es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) y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Dra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. Ana Ibáñez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3"/>
              </a:rPr>
              <a:t>aibanez@flog.uned.es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) </a:t>
            </a:r>
            <a:endParaRPr lang="es-ES" sz="15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dirty="0" err="1">
                <a:latin typeface="+mj-lt"/>
                <a:ea typeface="Calibri"/>
                <a:cs typeface="Times New Roman"/>
              </a:rPr>
              <a:t>S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eminarios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de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investigación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del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máster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&gt;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Coordinadora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,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Dra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. Mª Del Carmen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Guarddon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9"/>
              </a:rPr>
              <a:t>anelo@flog.uned.es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) </a:t>
            </a:r>
            <a:endParaRPr lang="es-ES" sz="15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dirty="0" err="1" smtClean="0">
                <a:latin typeface="+mj-lt"/>
                <a:ea typeface="Calibri"/>
                <a:cs typeface="Times New Roman"/>
              </a:rPr>
              <a:t>Trabajo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Fin de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Máster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&gt;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Coordinador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, Dr. José Javier Ávila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6"/>
              </a:rPr>
              <a:t>javila@flog.uned.es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) </a:t>
            </a:r>
            <a:endParaRPr lang="es-ES" sz="15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dirty="0" err="1" smtClean="0">
                <a:latin typeface="+mj-lt"/>
                <a:ea typeface="Calibri"/>
                <a:cs typeface="Times New Roman"/>
              </a:rPr>
              <a:t>Consultas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administrativas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sobre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el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Trabajo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Fin de 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Máster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&gt;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D.ª Concepción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Frutos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(</a:t>
            </a:r>
            <a:r>
              <a:rPr lang="en-US" sz="1500" u="sng" dirty="0">
                <a:solidFill>
                  <a:srgbClr val="000000"/>
                </a:solidFill>
                <a:latin typeface="+mj-lt"/>
                <a:hlinkClick r:id="rId10"/>
              </a:rPr>
              <a:t>cfrutos@pas.uned.es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) </a:t>
            </a:r>
            <a:endParaRPr lang="es-ES" sz="1500" dirty="0">
              <a:latin typeface="+mj-lt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dirty="0" smtClean="0">
                <a:latin typeface="+mj-lt"/>
                <a:ea typeface="Calibri"/>
                <a:cs typeface="Times New Roman"/>
              </a:rPr>
              <a:t>Club 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de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Antiguos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Alumnos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y Amigos del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máster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, 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e-CAMAT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&gt; </a:t>
            </a:r>
            <a:r>
              <a:rPr lang="en-US" sz="1500" dirty="0" err="1">
                <a:latin typeface="+mj-lt"/>
                <a:ea typeface="Calibri"/>
                <a:cs typeface="Times New Roman"/>
              </a:rPr>
              <a:t>Dra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. Elena 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Martín-</a:t>
            </a:r>
            <a:r>
              <a:rPr lang="en-US" sz="1500" dirty="0" err="1" smtClean="0">
                <a:latin typeface="+mj-lt"/>
                <a:ea typeface="Calibri"/>
                <a:cs typeface="Times New Roman"/>
              </a:rPr>
              <a:t>Monje</a:t>
            </a:r>
            <a:r>
              <a:rPr lang="en-US" sz="1500" dirty="0">
                <a:latin typeface="+mj-lt"/>
                <a:ea typeface="Calibri"/>
                <a:cs typeface="Times New Roman"/>
              </a:rPr>
              <a:t> 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(</a:t>
            </a:r>
            <a:r>
              <a:rPr lang="en-US" sz="1500" u="sng" dirty="0" smtClean="0">
                <a:solidFill>
                  <a:srgbClr val="000000"/>
                </a:solidFill>
                <a:latin typeface="+mj-lt"/>
                <a:hlinkClick r:id="rId11"/>
              </a:rPr>
              <a:t>emartin@flog.uned.es</a:t>
            </a:r>
            <a:r>
              <a:rPr lang="en-US" sz="1500" dirty="0" smtClean="0">
                <a:latin typeface="+mj-lt"/>
                <a:ea typeface="Calibri"/>
                <a:cs typeface="Times New Roman"/>
              </a:rPr>
              <a:t>)</a:t>
            </a:r>
            <a:endParaRPr lang="es-ES" sz="1500" dirty="0">
              <a:latin typeface="+mj-lt"/>
              <a:ea typeface="Calibri"/>
              <a:cs typeface="Times New Roman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Coordinación (contactos)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95536" y="6381328"/>
            <a:ext cx="8748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>
                <a:hlinkClick r:id="rId12"/>
              </a:rPr>
              <a:t>http://portal.uned.es/portal/page?_pageid=93,22790448&amp;_dad=portal&amp;_</a:t>
            </a:r>
            <a:r>
              <a:rPr lang="es-ES" sz="1400" dirty="0" smtClean="0">
                <a:hlinkClick r:id="rId12"/>
              </a:rPr>
              <a:t>schema=PORTAL&amp;idContenido=20</a:t>
            </a:r>
            <a:r>
              <a:rPr lang="es-ES" sz="1400" dirty="0" smtClean="0"/>
              <a:t>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67447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realización del TFM es obligatoria (</a:t>
            </a:r>
            <a:r>
              <a:rPr lang="es-E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profesionalizante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/investigadora)</a:t>
            </a: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 alumnos pueden solicitar asignación de tutor y tema con antelación al superar las asignaturas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2800" dirty="0" smtClean="0">
                <a:latin typeface="+mj-lt"/>
              </a:rPr>
              <a:t>Asignación </a:t>
            </a:r>
            <a:r>
              <a:rPr lang="es-ES" sz="2800" dirty="0">
                <a:latin typeface="+mj-lt"/>
              </a:rPr>
              <a:t>de tutor </a:t>
            </a:r>
            <a:r>
              <a:rPr lang="es-ES" sz="2800" dirty="0" smtClean="0">
                <a:latin typeface="+mj-lt"/>
              </a:rPr>
              <a:t>&gt; 4 </a:t>
            </a:r>
            <a:r>
              <a:rPr lang="es-ES" sz="2800" dirty="0">
                <a:latin typeface="+mj-lt"/>
              </a:rPr>
              <a:t>meses de antelación a la </a:t>
            </a:r>
            <a:r>
              <a:rPr lang="es-ES" sz="2800" dirty="0" smtClean="0">
                <a:latin typeface="+mj-lt"/>
              </a:rPr>
              <a:t>defensa</a:t>
            </a: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2800" dirty="0">
                <a:latin typeface="+mj-lt"/>
              </a:rPr>
              <a:t>Indicar 3 líneas de investigación en la solicitud para que le sea adjudicado un tutor</a:t>
            </a: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Una vez adjudicado el tutor del trabajo: NO comenzar a trabajar sin su asesoramiento</a:t>
            </a: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es-E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4572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Solicitud de Defensa del TFM mediante Videoconferencia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2800" dirty="0">
                <a:latin typeface="+mj-lt"/>
              </a:rPr>
              <a:t>Casos excepcionales (4 meses antes de la fecha)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2800" dirty="0">
                <a:latin typeface="+mj-lt"/>
              </a:rPr>
              <a:t>Formulario </a:t>
            </a:r>
            <a:r>
              <a:rPr lang="es-ES" sz="2800" dirty="0" err="1">
                <a:latin typeface="+mj-lt"/>
              </a:rPr>
              <a:t>aLF</a:t>
            </a:r>
            <a:endParaRPr lang="es-ES" sz="28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2800" dirty="0">
                <a:latin typeface="+mj-lt"/>
              </a:rPr>
              <a:t>CA, embajada, universidad pública (V.º B.º certificado</a:t>
            </a:r>
            <a:r>
              <a:rPr lang="es-ES" sz="2800" dirty="0" smtClean="0">
                <a:latin typeface="+mj-lt"/>
              </a:rPr>
              <a:t>)</a:t>
            </a:r>
            <a:endParaRPr lang="es-E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Puntualizaciones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s-ES_tradnl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>
              <a:buFontTx/>
              <a:buChar char="-"/>
            </a:pPr>
            <a:endParaRPr lang="es-ES_tradnl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s-ES_tradnl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s-ES_tradnl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45820" lvl="1" indent="-571500">
              <a:buAutoNum type="romanUcPeriod"/>
            </a:pPr>
            <a:endParaRPr lang="es-ES_tradnl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2 Conector recto de flecha"/>
          <p:cNvCxnSpPr/>
          <p:nvPr/>
        </p:nvCxnSpPr>
        <p:spPr>
          <a:xfrm>
            <a:off x="6084169" y="1797934"/>
            <a:ext cx="746211" cy="558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flipV="1">
            <a:off x="6007738" y="4409730"/>
            <a:ext cx="728923" cy="5764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1 Rectángulo redondeado"/>
          <p:cNvSpPr/>
          <p:nvPr/>
        </p:nvSpPr>
        <p:spPr>
          <a:xfrm>
            <a:off x="351819" y="2824766"/>
            <a:ext cx="2311969" cy="10215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eaLnBrk="1" hangingPunct="1">
              <a:buNone/>
            </a:pPr>
            <a:r>
              <a:rPr lang="es-ES_tradnl" altLang="es-ES" b="1" dirty="0">
                <a:latin typeface="Arial" panose="020B0604020202020204" pitchFamily="34" charset="0"/>
                <a:cs typeface="Arial" panose="020B0604020202020204" pitchFamily="34" charset="0"/>
              </a:rPr>
              <a:t>Máster TIC-ETL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4067944" y="1293878"/>
            <a:ext cx="1584176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eaLnBrk="1" hangingPunct="1">
              <a:buNone/>
            </a:pPr>
            <a:r>
              <a:rPr lang="es-ES_tradnl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Vía </a:t>
            </a:r>
            <a:r>
              <a:rPr lang="es-ES_tradnl" altLang="es-ES" sz="1400" dirty="0" err="1">
                <a:latin typeface="Arial" panose="020B0604020202020204" pitchFamily="34" charset="0"/>
                <a:cs typeface="Arial" panose="020B0604020202020204" pitchFamily="34" charset="0"/>
              </a:rPr>
              <a:t>profesionalizante</a:t>
            </a:r>
            <a:endParaRPr lang="es-ES_tradnl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6084169" y="2824766"/>
            <a:ext cx="2418884" cy="10270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TFM</a:t>
            </a:r>
            <a:endParaRPr lang="en-GB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067944" y="5030864"/>
            <a:ext cx="1584176" cy="5040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s-ES_tradnl" altLang="es-ES" sz="1400" dirty="0">
                <a:latin typeface="Arial" panose="020B0604020202020204" pitchFamily="34" charset="0"/>
                <a:cs typeface="Arial" panose="020B0604020202020204" pitchFamily="34" charset="0"/>
              </a:rPr>
              <a:t>Vía </a:t>
            </a:r>
            <a:r>
              <a:rPr lang="es-ES_tradnl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investigadora</a:t>
            </a:r>
            <a:endParaRPr lang="es-ES_tradnl" alt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1835696" y="1772816"/>
            <a:ext cx="1656184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Asignaturas - </a:t>
            </a:r>
            <a:r>
              <a:rPr lang="es-ES" sz="1600" dirty="0" err="1" smtClean="0"/>
              <a:t>Practicum</a:t>
            </a:r>
            <a:endParaRPr lang="es-ES" sz="1600" dirty="0"/>
          </a:p>
        </p:txBody>
      </p:sp>
      <p:sp>
        <p:nvSpPr>
          <p:cNvPr id="16" name="15 Elipse"/>
          <p:cNvSpPr/>
          <p:nvPr/>
        </p:nvSpPr>
        <p:spPr>
          <a:xfrm>
            <a:off x="1826797" y="4187395"/>
            <a:ext cx="1656184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Asignaturas</a:t>
            </a:r>
            <a:endParaRPr lang="es-ES" sz="1600" dirty="0"/>
          </a:p>
        </p:txBody>
      </p:sp>
      <p:cxnSp>
        <p:nvCxnSpPr>
          <p:cNvPr id="17" name="16 Conector recto de flecha"/>
          <p:cNvCxnSpPr/>
          <p:nvPr/>
        </p:nvCxnSpPr>
        <p:spPr>
          <a:xfrm flipV="1">
            <a:off x="1403648" y="2420888"/>
            <a:ext cx="423149" cy="22415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V="1">
            <a:off x="3415864" y="1546058"/>
            <a:ext cx="432048" cy="108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1403648" y="4005064"/>
            <a:ext cx="423149" cy="182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350579" y="5030864"/>
            <a:ext cx="445913" cy="108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Máster TIC-ETL (vías)</a:t>
            </a:r>
          </a:p>
        </p:txBody>
      </p:sp>
    </p:spTree>
    <p:extLst>
      <p:ext uri="{BB962C8B-B14F-4D97-AF65-F5344CB8AC3E}">
        <p14:creationId xmlns:p14="http://schemas.microsoft.com/office/powerpoint/2010/main" val="313084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dirty="0" smtClean="0"/>
          </a:p>
          <a:p>
            <a:pPr eaLnBrk="1" hangingPunct="1">
              <a:defRPr/>
            </a:pPr>
            <a:endParaRPr lang="es-ES" dirty="0"/>
          </a:p>
          <a:p>
            <a:pPr eaLnBrk="1" hangingPunct="1">
              <a:defRPr/>
            </a:pPr>
            <a:endParaRPr lang="es-ES" dirty="0" smtClean="0"/>
          </a:p>
          <a:p>
            <a:pPr eaLnBrk="1" hangingPunct="1">
              <a:defRPr/>
            </a:pPr>
            <a:endParaRPr lang="es-ES" dirty="0"/>
          </a:p>
          <a:p>
            <a:pPr marL="0" indent="0" algn="r" eaLnBrk="1" hangingPunct="1">
              <a:buFont typeface="Wingdings 3" pitchFamily="18" charset="2"/>
              <a:buNone/>
              <a:defRPr/>
            </a:pPr>
            <a:r>
              <a:rPr lang="es-ES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endParaRPr lang="es-ES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/>
          <p:nvPr/>
        </p:nvPicPr>
        <p:blipFill rotWithShape="1">
          <a:blip r:embed="rId2"/>
          <a:srcRect t="11168" r="1530" b="5596"/>
          <a:stretch/>
        </p:blipFill>
        <p:spPr bwMode="auto">
          <a:xfrm>
            <a:off x="1136075" y="1340768"/>
            <a:ext cx="6984776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Curso virtual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</p:spPr>
        <p:txBody>
          <a:bodyPr/>
          <a:lstStyle/>
          <a:p>
            <a:pPr eaLnBrk="1" hangingPunct="1"/>
            <a:r>
              <a:rPr lang="es-ES" altLang="es-ES" dirty="0" smtClean="0"/>
              <a:t>Físico</a:t>
            </a:r>
          </a:p>
        </p:txBody>
      </p:sp>
      <p:sp>
        <p:nvSpPr>
          <p:cNvPr id="21508" name="3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es-ES" altLang="es-ES" dirty="0" smtClean="0"/>
              <a:t>Apartados</a:t>
            </a:r>
          </a:p>
        </p:txBody>
      </p:sp>
      <p:sp>
        <p:nvSpPr>
          <p:cNvPr id="21510" name="7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Extensión total </a:t>
            </a:r>
            <a:r>
              <a:rPr lang="es-ES" alt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60-120 páginas.</a:t>
            </a:r>
            <a:r>
              <a:rPr lang="es-E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DIN A </a:t>
            </a:r>
            <a:r>
              <a:rPr lang="es-ES" alt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4, </a:t>
            </a:r>
            <a:r>
              <a:rPr lang="es-ES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Times </a:t>
            </a:r>
            <a:r>
              <a:rPr lang="es-ES" alt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s-ES" altLang="es-E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Roman</a:t>
            </a:r>
            <a:r>
              <a:rPr lang="es-ES" alt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12, con un espaciado de 1,5 / (equivalente a 12.000-24.000 palabras), incluida bibliografía.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2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s-ES" altLang="es-E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ichero PDF </a:t>
            </a:r>
            <a:r>
              <a:rPr lang="es-ES" alt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(producto final)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_tradnl" alt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APA </a:t>
            </a:r>
            <a:r>
              <a:rPr lang="es-ES_tradnl" altLang="es-E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es-ES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http://www.apastyle.org/</a:t>
            </a:r>
            <a:r>
              <a:rPr lang="es-ES_tradnl" alt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alt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200" dirty="0" smtClean="0">
                <a:latin typeface="+mj-lt"/>
              </a:rPr>
              <a:t>1. </a:t>
            </a:r>
            <a:r>
              <a:rPr lang="es-ES" sz="2200" dirty="0">
                <a:latin typeface="+mj-lt"/>
              </a:rPr>
              <a:t>Introducción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200" dirty="0" smtClean="0">
                <a:latin typeface="+mj-lt"/>
              </a:rPr>
              <a:t>2. </a:t>
            </a:r>
            <a:r>
              <a:rPr lang="es-ES" sz="2200" dirty="0">
                <a:latin typeface="+mj-lt"/>
              </a:rPr>
              <a:t>Objetivo(s)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200" dirty="0" smtClean="0">
                <a:latin typeface="+mj-lt"/>
              </a:rPr>
              <a:t>3. </a:t>
            </a:r>
            <a:r>
              <a:rPr lang="es-ES" sz="2200" dirty="0">
                <a:latin typeface="+mj-lt"/>
              </a:rPr>
              <a:t>Metodología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200" dirty="0" smtClean="0">
                <a:latin typeface="+mj-lt"/>
              </a:rPr>
              <a:t>4. </a:t>
            </a:r>
            <a:r>
              <a:rPr lang="es-ES" sz="2200" dirty="0">
                <a:latin typeface="+mj-lt"/>
              </a:rPr>
              <a:t>Marco teórico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200" dirty="0" smtClean="0">
                <a:latin typeface="+mj-lt"/>
              </a:rPr>
              <a:t>5. </a:t>
            </a:r>
            <a:r>
              <a:rPr lang="es-ES" sz="2200" dirty="0">
                <a:latin typeface="+mj-lt"/>
              </a:rPr>
              <a:t>Descripción y </a:t>
            </a:r>
            <a:r>
              <a:rPr lang="es-ES" sz="2200" dirty="0" smtClean="0">
                <a:latin typeface="+mj-lt"/>
              </a:rPr>
              <a:t>análisis de </a:t>
            </a:r>
            <a:r>
              <a:rPr lang="es-ES" sz="2200" dirty="0">
                <a:latin typeface="+mj-lt"/>
              </a:rPr>
              <a:t>datos/resultados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200" dirty="0" smtClean="0">
                <a:latin typeface="+mj-lt"/>
              </a:rPr>
              <a:t>6. </a:t>
            </a:r>
            <a:r>
              <a:rPr lang="es-ES" sz="2200" dirty="0">
                <a:latin typeface="+mj-lt"/>
              </a:rPr>
              <a:t>Conclusiones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200" dirty="0" smtClean="0">
                <a:latin typeface="+mj-lt"/>
              </a:rPr>
              <a:t>7. </a:t>
            </a:r>
            <a:r>
              <a:rPr lang="es-ES" sz="2200" dirty="0">
                <a:latin typeface="+mj-lt"/>
              </a:rPr>
              <a:t>Bibliografía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200" dirty="0" smtClean="0">
                <a:latin typeface="+mj-lt"/>
              </a:rPr>
              <a:t>8</a:t>
            </a:r>
            <a:r>
              <a:rPr lang="es-ES" sz="2200" dirty="0">
                <a:latin typeface="+mj-lt"/>
              </a:rPr>
              <a:t>.</a:t>
            </a:r>
            <a:r>
              <a:rPr lang="es-ES" sz="2200" dirty="0" smtClean="0">
                <a:latin typeface="+mj-lt"/>
              </a:rPr>
              <a:t> </a:t>
            </a:r>
            <a:r>
              <a:rPr lang="es-ES" sz="2200" dirty="0">
                <a:latin typeface="+mj-lt"/>
              </a:rPr>
              <a:t>Anexos/Apéndices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Formato de trabajo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727CA3"/>
              </a:buCl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es-ES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innovador</a:t>
            </a:r>
          </a:p>
          <a:p>
            <a:pPr lvl="0">
              <a:buClr>
                <a:srgbClr val="727CA3"/>
              </a:buCl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Objeto de estudio (</a:t>
            </a:r>
            <a:r>
              <a:rPr lang="es-ES" altLang="es-E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ES" alt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es-E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s-ES" alt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es-E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s-ES" alt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altLang="es-E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s-ES" alt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>
              <a:buClr>
                <a:srgbClr val="727CA3"/>
              </a:buClr>
              <a:buFont typeface="Wingdings" panose="05000000000000000000" pitchFamily="2" charset="2"/>
              <a:buChar char="§"/>
            </a:pPr>
            <a:r>
              <a:rPr lang="es-ES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&gt; específico</a:t>
            </a:r>
          </a:p>
          <a:p>
            <a:pPr lvl="0">
              <a:buClr>
                <a:srgbClr val="727CA3"/>
              </a:buCl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&gt; concreta</a:t>
            </a:r>
            <a:endParaRPr lang="es-ES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27CA3"/>
              </a:buClr>
              <a:buFont typeface="Wingdings" panose="05000000000000000000" pitchFamily="2" charset="2"/>
              <a:buChar char="§"/>
            </a:pPr>
            <a:r>
              <a:rPr lang="es-ES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 teórico &gt; visión crítica</a:t>
            </a:r>
          </a:p>
          <a:p>
            <a:pPr lvl="0">
              <a:buClr>
                <a:srgbClr val="727CA3"/>
              </a:buCl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Referenciar/citar</a:t>
            </a:r>
            <a:endParaRPr lang="es-ES" altLang="es-E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9FB8CD"/>
              </a:buClr>
              <a:buFont typeface="Wingdings" panose="05000000000000000000" pitchFamily="2" charset="2"/>
              <a:buChar char="§"/>
            </a:pPr>
            <a:r>
              <a:rPr lang="es-ES" altLang="es-ES" sz="2100" dirty="0">
                <a:solidFill>
                  <a:srgbClr val="464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Citas </a:t>
            </a:r>
            <a:r>
              <a:rPr lang="es-ES" altLang="es-ES" sz="2100" dirty="0" smtClean="0">
                <a:solidFill>
                  <a:srgbClr val="464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altLang="es-ES" sz="2100" dirty="0">
                <a:solidFill>
                  <a:srgbClr val="464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líneas </a:t>
            </a:r>
            <a:r>
              <a:rPr lang="es-ES" altLang="es-ES" sz="2100" dirty="0" smtClean="0">
                <a:solidFill>
                  <a:srgbClr val="464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+ 3 </a:t>
            </a:r>
            <a:r>
              <a:rPr lang="es-ES" altLang="es-ES" sz="2100" dirty="0">
                <a:solidFill>
                  <a:srgbClr val="464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líneas</a:t>
            </a:r>
          </a:p>
          <a:p>
            <a:pPr>
              <a:buClr>
                <a:srgbClr val="727CA3"/>
              </a:buCl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Figuras/tablas </a:t>
            </a:r>
            <a:r>
              <a:rPr lang="es-ES" altLang="es-ES" sz="2400" dirty="0">
                <a:latin typeface="Arial" panose="020B0604020202020204" pitchFamily="34" charset="0"/>
                <a:cs typeface="Arial" panose="020B0604020202020204" pitchFamily="34" charset="0"/>
              </a:rPr>
              <a:t>&gt; números / </a:t>
            </a: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leyenda</a:t>
            </a:r>
          </a:p>
          <a:p>
            <a:pPr>
              <a:buClr>
                <a:srgbClr val="727CA3"/>
              </a:buCl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</a:t>
            </a:r>
          </a:p>
          <a:p>
            <a:pPr lvl="0">
              <a:buClr>
                <a:srgbClr val="727CA3"/>
              </a:buCl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  <a:p>
            <a:pPr>
              <a:buClr>
                <a:srgbClr val="727CA3"/>
              </a:buClr>
              <a:buFont typeface="Wingdings" panose="05000000000000000000" pitchFamily="2" charset="2"/>
              <a:buChar char="§"/>
            </a:pPr>
            <a:r>
              <a:rPr lang="es-ES" altLang="es-ES" sz="2400" dirty="0">
                <a:latin typeface="Arial" panose="020B0604020202020204" pitchFamily="34" charset="0"/>
                <a:cs typeface="Arial" panose="020B0604020202020204" pitchFamily="34" charset="0"/>
              </a:rPr>
              <a:t>Bibliografía (reciente) &gt; al final, nunca a </a:t>
            </a: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pie </a:t>
            </a:r>
            <a:r>
              <a:rPr lang="es-ES" alt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 página</a:t>
            </a:r>
          </a:p>
          <a:p>
            <a:pPr lvl="0">
              <a:buClr>
                <a:srgbClr val="727CA3"/>
              </a:buClr>
            </a:pPr>
            <a:endParaRPr lang="es-ES" altLang="es-ES" sz="2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Aspectos esenciales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half" idx="4"/>
          </p:nvPr>
        </p:nvSpPr>
        <p:spPr>
          <a:xfrm>
            <a:off x="755576" y="1556792"/>
            <a:ext cx="7571184" cy="443329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400" dirty="0" smtClean="0">
                <a:latin typeface="+mj-lt"/>
              </a:rPr>
              <a:t>1. Introducción *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s-ES" sz="2400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Potencial de la subtitulación en la clase de L2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Estado de la cuestión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Mejora expresión escrita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Experimento con población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Método multi-estratégico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Plataforma </a:t>
            </a:r>
            <a:r>
              <a:rPr lang="es-ES" sz="2400" dirty="0" err="1" smtClean="0">
                <a:latin typeface="+mj-lt"/>
              </a:rPr>
              <a:t>ClipFlair</a:t>
            </a:r>
            <a:r>
              <a:rPr lang="es-ES" sz="2400" dirty="0">
                <a:latin typeface="+mj-lt"/>
              </a:rPr>
              <a:t> </a:t>
            </a:r>
            <a:r>
              <a:rPr lang="es-ES" sz="1400" dirty="0">
                <a:latin typeface="+mj-lt"/>
                <a:hlinkClick r:id="rId2"/>
              </a:rPr>
              <a:t>http://www.clipflair.net</a:t>
            </a:r>
            <a:r>
              <a:rPr lang="es-ES" sz="1400" dirty="0" smtClean="0">
                <a:latin typeface="+mj-lt"/>
                <a:hlinkClick r:id="rId2"/>
              </a:rPr>
              <a:t>/</a:t>
            </a:r>
            <a:r>
              <a:rPr lang="es-ES" sz="1400" dirty="0" smtClean="0">
                <a:latin typeface="+mj-lt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s-ES" sz="2400" dirty="0">
              <a:latin typeface="+mj-lt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s-ES" sz="2000" dirty="0" smtClean="0">
                <a:latin typeface="+mj-lt"/>
              </a:rPr>
              <a:t>* Redactar al final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s-E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Ejemplo TFM</a:t>
            </a:r>
          </a:p>
        </p:txBody>
      </p:sp>
    </p:spTree>
    <p:extLst>
      <p:ext uri="{BB962C8B-B14F-4D97-AF65-F5344CB8AC3E}">
        <p14:creationId xmlns:p14="http://schemas.microsoft.com/office/powerpoint/2010/main" val="4687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half" idx="4"/>
          </p:nvPr>
        </p:nvSpPr>
        <p:spPr>
          <a:xfrm>
            <a:off x="755576" y="1196752"/>
            <a:ext cx="7571184" cy="479333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s-ES" sz="2400" dirty="0">
                <a:latin typeface="+mj-lt"/>
              </a:rPr>
              <a:t>2. </a:t>
            </a:r>
            <a:r>
              <a:rPr lang="es-ES" sz="2400" dirty="0" smtClean="0">
                <a:latin typeface="+mj-lt"/>
              </a:rPr>
              <a:t>Objetivos</a:t>
            </a:r>
          </a:p>
          <a:p>
            <a:pPr marL="0" indent="0">
              <a:buNone/>
              <a:defRPr/>
            </a:pPr>
            <a:endParaRPr lang="es-E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err="1" smtClean="0">
                <a:latin typeface="+mj-lt"/>
              </a:rPr>
              <a:t>Subtitulación</a:t>
            </a:r>
            <a:r>
              <a:rPr lang="es-ES" sz="2400" dirty="0" smtClean="0">
                <a:latin typeface="+mj-lt"/>
              </a:rPr>
              <a:t> *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¿Mejora la expresión escrita L1-L2?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¿Fomenta el trabajo en equipo?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¿Aprendizaje por </a:t>
            </a:r>
            <a:r>
              <a:rPr lang="es-ES" sz="2400" dirty="0" smtClean="0">
                <a:latin typeface="+mj-lt"/>
              </a:rPr>
              <a:t>tareas?</a:t>
            </a:r>
            <a:endParaRPr lang="es-ES" sz="2400" dirty="0" smtClean="0">
              <a:latin typeface="+mj-lt"/>
            </a:endParaRPr>
          </a:p>
          <a:p>
            <a:pPr marL="0" indent="0">
              <a:buNone/>
              <a:defRPr/>
            </a:pPr>
            <a:endParaRPr lang="es-ES" sz="2400" dirty="0" smtClean="0">
              <a:latin typeface="+mj-lt"/>
            </a:endParaRPr>
          </a:p>
          <a:p>
            <a:pPr marL="0" indent="0">
              <a:buNone/>
              <a:defRPr/>
            </a:pPr>
            <a:r>
              <a:rPr lang="es-ES" sz="2400" dirty="0" smtClean="0">
                <a:latin typeface="+mj-lt"/>
              </a:rPr>
              <a:t>* Originalidad</a:t>
            </a:r>
            <a:endParaRPr lang="es-ES" sz="24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Ejemplo TFM</a:t>
            </a:r>
          </a:p>
        </p:txBody>
      </p:sp>
    </p:spTree>
    <p:extLst>
      <p:ext uri="{BB962C8B-B14F-4D97-AF65-F5344CB8AC3E}">
        <p14:creationId xmlns:p14="http://schemas.microsoft.com/office/powerpoint/2010/main" val="108782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half" idx="4"/>
          </p:nvPr>
        </p:nvSpPr>
        <p:spPr>
          <a:xfrm>
            <a:off x="755576" y="1556792"/>
            <a:ext cx="7571184" cy="44332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s-ES" sz="2200" dirty="0" smtClean="0">
                <a:latin typeface="+mj-lt"/>
              </a:rPr>
              <a:t>3. Metodología</a:t>
            </a:r>
            <a:endParaRPr lang="es-ES" sz="22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Diseño multi-estratégico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Datos cuantitativos 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Redacciones en L2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Subtitulación de clips</a:t>
            </a:r>
          </a:p>
          <a:p>
            <a:pPr lvl="3"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Inicio / desarrollo / final</a:t>
            </a:r>
          </a:p>
          <a:p>
            <a:pPr marL="777240" lvl="1" indent="-457200"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Datos cualitativos</a:t>
            </a:r>
          </a:p>
          <a:p>
            <a:pPr marL="1051560" lvl="2" indent="-457200"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Cuestionarios</a:t>
            </a:r>
            <a:endParaRPr lang="es-ES" sz="2200" dirty="0" smtClean="0">
              <a:latin typeface="+mj-lt"/>
            </a:endParaRPr>
          </a:p>
          <a:p>
            <a:pPr marL="502920" indent="-457200"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Población (contexto educativo, edad, núm.)</a:t>
            </a:r>
          </a:p>
          <a:p>
            <a:pPr marL="777240" lvl="1" indent="-457200">
              <a:buFont typeface="Wingdings" panose="05000000000000000000" pitchFamily="2" charset="2"/>
              <a:buChar char="§"/>
              <a:defRPr/>
            </a:pPr>
            <a:r>
              <a:rPr lang="es-ES" sz="2000" dirty="0" smtClean="0">
                <a:latin typeface="+mj-lt"/>
              </a:rPr>
              <a:t>Grupo control (actividades del curso)</a:t>
            </a:r>
          </a:p>
          <a:p>
            <a:pPr marL="777240" lvl="1" indent="-457200">
              <a:buFont typeface="Wingdings" panose="05000000000000000000" pitchFamily="2" charset="2"/>
              <a:buChar char="§"/>
              <a:defRPr/>
            </a:pPr>
            <a:r>
              <a:rPr lang="es-ES" sz="2000" dirty="0" smtClean="0">
                <a:latin typeface="+mj-lt"/>
              </a:rPr>
              <a:t>Grupo experimental </a:t>
            </a:r>
            <a:r>
              <a:rPr lang="es-ES" sz="2000" dirty="0">
                <a:latin typeface="+mj-lt"/>
              </a:rPr>
              <a:t>(actividades del </a:t>
            </a:r>
            <a:r>
              <a:rPr lang="es-ES" sz="2000" dirty="0" smtClean="0">
                <a:latin typeface="+mj-lt"/>
              </a:rPr>
              <a:t>curso + subtitulación)</a:t>
            </a:r>
            <a:endParaRPr lang="es-ES" sz="2000" dirty="0">
              <a:latin typeface="+mj-lt"/>
            </a:endParaRPr>
          </a:p>
          <a:p>
            <a:pPr marL="777240" lvl="1" indent="-457200">
              <a:buFont typeface="Wingdings" panose="05000000000000000000" pitchFamily="2" charset="2"/>
              <a:buChar char="§"/>
              <a:defRPr/>
            </a:pPr>
            <a:endParaRPr lang="es-ES" sz="2000" dirty="0" smtClean="0">
              <a:latin typeface="+mj-lt"/>
            </a:endParaRPr>
          </a:p>
          <a:p>
            <a:pPr marL="502920" indent="-457200">
              <a:buFont typeface="Wingdings" panose="05000000000000000000" pitchFamily="2" charset="2"/>
              <a:buChar char="§"/>
              <a:defRPr/>
            </a:pPr>
            <a:endParaRPr lang="es-ES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sz="22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2400" dirty="0" smtClean="0"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Ejemplo TFM</a:t>
            </a:r>
          </a:p>
        </p:txBody>
      </p:sp>
    </p:spTree>
    <p:extLst>
      <p:ext uri="{BB962C8B-B14F-4D97-AF65-F5344CB8AC3E}">
        <p14:creationId xmlns:p14="http://schemas.microsoft.com/office/powerpoint/2010/main" val="250455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half" idx="4"/>
          </p:nvPr>
        </p:nvSpPr>
        <p:spPr>
          <a:xfrm>
            <a:off x="755576" y="1556792"/>
            <a:ext cx="7571184" cy="44332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s-ES" sz="2400" dirty="0" smtClean="0">
                <a:latin typeface="+mj-lt"/>
              </a:rPr>
              <a:t>4. Marco teórico *</a:t>
            </a:r>
            <a:endParaRPr lang="es-E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La Traducción Audiovisual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24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dirty="0" smtClean="0">
                <a:latin typeface="+mj-lt"/>
              </a:rPr>
              <a:t>La subtitulación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En qué consiste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En el contexto educativo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Estudios relevantes, recientes, innovadores</a:t>
            </a:r>
          </a:p>
          <a:p>
            <a:pPr marL="320040" lvl="1" indent="0">
              <a:buNone/>
              <a:defRPr/>
            </a:pPr>
            <a:endParaRPr lang="es-ES" dirty="0" smtClean="0">
              <a:latin typeface="+mj-lt"/>
            </a:endParaRPr>
          </a:p>
          <a:p>
            <a:pPr marL="320040" lvl="1" indent="0">
              <a:buNone/>
              <a:defRPr/>
            </a:pPr>
            <a:endParaRPr lang="es-ES" dirty="0">
              <a:latin typeface="+mj-lt"/>
            </a:endParaRPr>
          </a:p>
          <a:p>
            <a:pPr marL="320040" lvl="1" indent="0">
              <a:buNone/>
              <a:defRPr/>
            </a:pPr>
            <a:r>
              <a:rPr lang="es-ES" dirty="0" smtClean="0">
                <a:latin typeface="+mj-lt"/>
              </a:rPr>
              <a:t>* Voz</a:t>
            </a:r>
          </a:p>
          <a:p>
            <a:pPr marL="502920" indent="-457200">
              <a:buFont typeface="Wingdings" panose="05000000000000000000" pitchFamily="2" charset="2"/>
              <a:buChar char="§"/>
              <a:defRPr/>
            </a:pPr>
            <a:endParaRPr lang="es-ES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sz="22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2400" dirty="0" smtClean="0"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Ejemplo TFM</a:t>
            </a:r>
          </a:p>
        </p:txBody>
      </p:sp>
    </p:spTree>
    <p:extLst>
      <p:ext uri="{BB962C8B-B14F-4D97-AF65-F5344CB8AC3E}">
        <p14:creationId xmlns:p14="http://schemas.microsoft.com/office/powerpoint/2010/main" val="387970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half" idx="4"/>
          </p:nvPr>
        </p:nvSpPr>
        <p:spPr>
          <a:xfrm>
            <a:off x="755576" y="1556792"/>
            <a:ext cx="7571184" cy="44332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s-ES" sz="2400" dirty="0" smtClean="0">
                <a:latin typeface="+mj-lt"/>
              </a:rPr>
              <a:t>5</a:t>
            </a:r>
            <a:r>
              <a:rPr lang="es-ES" sz="2400" dirty="0">
                <a:latin typeface="+mj-lt"/>
              </a:rPr>
              <a:t>. Descripción y análisis de </a:t>
            </a:r>
            <a:r>
              <a:rPr lang="es-ES" sz="2400" dirty="0" smtClean="0">
                <a:latin typeface="+mj-lt"/>
              </a:rPr>
              <a:t>datos/resultados</a:t>
            </a:r>
          </a:p>
          <a:p>
            <a:pPr marL="0" indent="0">
              <a:buNone/>
              <a:defRPr/>
            </a:pPr>
            <a:endParaRPr lang="es-E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Datos cuantitativos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Datos cualitativos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¿Triangulación?</a:t>
            </a:r>
          </a:p>
          <a:p>
            <a:pPr marL="320040" lvl="1" indent="0">
              <a:buNone/>
              <a:defRPr/>
            </a:pPr>
            <a:endParaRPr lang="es-ES" sz="22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¿Conclusiones extrapolables?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Consecución de los objetivos: Sí / No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sz="2200" dirty="0" smtClean="0">
                <a:latin typeface="+mj-lt"/>
              </a:rPr>
              <a:t>Interpretación de los resultados</a:t>
            </a:r>
            <a:endParaRPr lang="es-ES" sz="2200" dirty="0">
              <a:latin typeface="+mj-lt"/>
            </a:endParaRPr>
          </a:p>
          <a:p>
            <a:pPr marL="0" indent="0">
              <a:buNone/>
              <a:defRPr/>
            </a:pPr>
            <a:endParaRPr lang="es-ES" dirty="0" smtClean="0">
              <a:latin typeface="+mj-lt"/>
            </a:endParaRPr>
          </a:p>
          <a:p>
            <a:pPr marL="502920" indent="-457200">
              <a:buFont typeface="Wingdings" panose="05000000000000000000" pitchFamily="2" charset="2"/>
              <a:buChar char="§"/>
              <a:defRPr/>
            </a:pPr>
            <a:endParaRPr lang="es-ES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sz="22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2400" dirty="0" smtClean="0"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Ejemplo TFM</a:t>
            </a:r>
          </a:p>
        </p:txBody>
      </p:sp>
    </p:spTree>
    <p:extLst>
      <p:ext uri="{BB962C8B-B14F-4D97-AF65-F5344CB8AC3E}">
        <p14:creationId xmlns:p14="http://schemas.microsoft.com/office/powerpoint/2010/main" val="64947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sz="half" idx="4"/>
          </p:nvPr>
        </p:nvSpPr>
        <p:spPr>
          <a:xfrm>
            <a:off x="755576" y="1556792"/>
            <a:ext cx="7571184" cy="443329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s-ES" sz="2400" dirty="0" smtClean="0">
                <a:latin typeface="+mj-lt"/>
              </a:rPr>
              <a:t>6</a:t>
            </a:r>
            <a:r>
              <a:rPr lang="es-ES" sz="2400" dirty="0">
                <a:latin typeface="+mj-lt"/>
              </a:rPr>
              <a:t>. </a:t>
            </a:r>
            <a:r>
              <a:rPr lang="es-ES" sz="2400" dirty="0" smtClean="0">
                <a:latin typeface="+mj-lt"/>
              </a:rPr>
              <a:t>Conclusiones</a:t>
            </a:r>
          </a:p>
          <a:p>
            <a:pPr marL="0" indent="0">
              <a:buNone/>
              <a:defRPr/>
            </a:pPr>
            <a:endParaRPr lang="es-ES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Interpretación de resultados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Limitaciones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+mj-lt"/>
              </a:rPr>
              <a:t>Expectativas futuras de investigación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2400" dirty="0">
              <a:latin typeface="+mj-lt"/>
            </a:endParaRPr>
          </a:p>
          <a:p>
            <a:pPr marL="0" indent="0">
              <a:buNone/>
              <a:defRPr/>
            </a:pPr>
            <a:r>
              <a:rPr lang="es-ES" sz="2400" dirty="0">
                <a:latin typeface="+mj-lt"/>
              </a:rPr>
              <a:t>7. </a:t>
            </a:r>
            <a:r>
              <a:rPr lang="es-ES" sz="2400" dirty="0" smtClean="0">
                <a:latin typeface="+mj-lt"/>
              </a:rPr>
              <a:t>Bibliografía</a:t>
            </a:r>
          </a:p>
          <a:p>
            <a:pPr marL="0" indent="0">
              <a:buNone/>
              <a:defRPr/>
            </a:pPr>
            <a:endParaRPr lang="es-ES" sz="2400" dirty="0">
              <a:latin typeface="+mj-lt"/>
            </a:endParaRPr>
          </a:p>
          <a:p>
            <a:pPr marL="0" indent="0">
              <a:buNone/>
              <a:defRPr/>
            </a:pPr>
            <a:r>
              <a:rPr lang="es-ES" sz="2400" dirty="0">
                <a:latin typeface="+mj-lt"/>
              </a:rPr>
              <a:t>8. Anexos/Apéndices</a:t>
            </a:r>
          </a:p>
          <a:p>
            <a:pPr marL="0" indent="0">
              <a:buNone/>
              <a:defRPr/>
            </a:pPr>
            <a:endParaRPr lang="es-ES" sz="2400" dirty="0">
              <a:latin typeface="+mj-lt"/>
            </a:endParaRPr>
          </a:p>
          <a:p>
            <a:pPr marL="0" indent="0">
              <a:buNone/>
              <a:defRPr/>
            </a:pPr>
            <a:endParaRPr lang="es-ES" dirty="0" smtClean="0">
              <a:latin typeface="+mj-lt"/>
            </a:endParaRPr>
          </a:p>
          <a:p>
            <a:pPr marL="502920" indent="-457200">
              <a:buFont typeface="Wingdings" panose="05000000000000000000" pitchFamily="2" charset="2"/>
              <a:buChar char="§"/>
              <a:defRPr/>
            </a:pPr>
            <a:endParaRPr lang="es-ES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sz="2200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endParaRPr lang="es-ES" sz="22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s-ES" sz="2400" dirty="0" smtClean="0"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Ejemplo TFM</a:t>
            </a:r>
          </a:p>
        </p:txBody>
      </p:sp>
    </p:spTree>
    <p:extLst>
      <p:ext uri="{BB962C8B-B14F-4D97-AF65-F5344CB8AC3E}">
        <p14:creationId xmlns:p14="http://schemas.microsoft.com/office/powerpoint/2010/main" val="161585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Asignatura. 2º cuatrimestre (10 créditos ECTS)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Realización </a:t>
            </a:r>
            <a:r>
              <a:rPr lang="es-ES" dirty="0">
                <a:latin typeface="+mj-lt"/>
              </a:rPr>
              <a:t>de prácticas </a:t>
            </a:r>
            <a:r>
              <a:rPr lang="es-ES" dirty="0" smtClean="0">
                <a:latin typeface="+mj-lt"/>
              </a:rPr>
              <a:t>profesionales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Presenciales / en </a:t>
            </a:r>
            <a:r>
              <a:rPr lang="es-ES" dirty="0">
                <a:latin typeface="+mj-lt"/>
              </a:rPr>
              <a:t>línea </a:t>
            </a:r>
            <a:endParaRPr lang="es-ES" dirty="0" smtClean="0">
              <a:latin typeface="+mj-lt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Guiadas </a:t>
            </a:r>
            <a:r>
              <a:rPr lang="es-ES" dirty="0">
                <a:latin typeface="+mj-lt"/>
              </a:rPr>
              <a:t>en una empresa o </a:t>
            </a:r>
            <a:r>
              <a:rPr lang="es-ES" dirty="0" smtClean="0">
                <a:latin typeface="+mj-lt"/>
              </a:rPr>
              <a:t>institución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Relacionada </a:t>
            </a:r>
            <a:r>
              <a:rPr lang="es-ES" dirty="0">
                <a:latin typeface="+mj-lt"/>
              </a:rPr>
              <a:t>con </a:t>
            </a:r>
            <a:r>
              <a:rPr lang="es-ES" dirty="0" smtClean="0">
                <a:latin typeface="+mj-lt"/>
              </a:rPr>
              <a:t>alguna materia (Máster)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s-ES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s-ES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Actividad profesional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s-ES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s-ES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Destrezas (Máster)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Sentido interdisciplinar (desafíos lingüísticos y tecnológicos)</a:t>
            </a:r>
            <a:endParaRPr lang="es-ES" dirty="0">
              <a:latin typeface="+mj-lt"/>
            </a:endParaRPr>
          </a:p>
          <a:p>
            <a:pPr marL="0" indent="0" eaLnBrk="1" hangingPunct="1">
              <a:buNone/>
            </a:pPr>
            <a:endParaRPr lang="es-ES_tradnl" altLang="es-ES" dirty="0" smtClean="0"/>
          </a:p>
        </p:txBody>
      </p:sp>
      <p:sp>
        <p:nvSpPr>
          <p:cNvPr id="2" name="1 Llamada con línea 1"/>
          <p:cNvSpPr/>
          <p:nvPr/>
        </p:nvSpPr>
        <p:spPr>
          <a:xfrm>
            <a:off x="5359624" y="3356992"/>
            <a:ext cx="2952328" cy="936104"/>
          </a:xfrm>
          <a:prstGeom prst="borderCallout1">
            <a:avLst>
              <a:gd name="adj1" fmla="val 42077"/>
              <a:gd name="adj2" fmla="val -7408"/>
              <a:gd name="adj3" fmla="val 67795"/>
              <a:gd name="adj4" fmla="val -26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Capacitación teórica</a:t>
            </a:r>
            <a:endParaRPr lang="es-ES" b="1" dirty="0"/>
          </a:p>
        </p:txBody>
      </p:sp>
      <p:sp>
        <p:nvSpPr>
          <p:cNvPr id="4" name="3 Llamada con línea 1"/>
          <p:cNvSpPr/>
          <p:nvPr/>
        </p:nvSpPr>
        <p:spPr>
          <a:xfrm>
            <a:off x="5329988" y="4437112"/>
            <a:ext cx="2952328" cy="936104"/>
          </a:xfrm>
          <a:prstGeom prst="borderCallout1">
            <a:avLst>
              <a:gd name="adj1" fmla="val 28956"/>
              <a:gd name="adj2" fmla="val -8333"/>
              <a:gd name="adj3" fmla="val -19189"/>
              <a:gd name="adj4" fmla="val -272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Capacitación práctica</a:t>
            </a:r>
            <a:endParaRPr lang="es-ES" b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err="1" smtClean="0"/>
              <a:t>Practicum</a:t>
            </a:r>
            <a:endParaRPr lang="es-ES_tradnl" altLang="es-ES" b="1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258094" y="6175176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s-ES" sz="1400" u="sng" dirty="0">
                <a:hlinkClick r:id="rId2"/>
              </a:rPr>
              <a:t>http://portal.uned.es/portal/page?_pageid=93,22790448&amp;_dad=portal&amp;_schema=PORTAL&amp;idContenido=10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01291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10 de febrero (segundo semestre)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Marzo: toma de contacto con el tutor y planificación TFM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Abril: </a:t>
            </a:r>
            <a:r>
              <a:rPr lang="es-ES" altLang="es-E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bjetivos / metodología / </a:t>
            </a:r>
            <a:r>
              <a:rPr lang="es-ES" alt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arco teórico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Mayo: recogida y argumentación de datos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1ª parte de junio: introducción y conclusiones / repaso total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V.º B.º del tutor para enviar el trabajo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mes antes de la defensa debe depositarse el trabajo en Secretaría (se concretará la fecha desde la misma)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 días antes de la defensa, se recibe la citación oficial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Cronograma (defensa junio)</a:t>
            </a:r>
          </a:p>
        </p:txBody>
      </p:sp>
    </p:spTree>
    <p:extLst>
      <p:ext uri="{BB962C8B-B14F-4D97-AF65-F5344CB8AC3E}">
        <p14:creationId xmlns:p14="http://schemas.microsoft.com/office/powerpoint/2010/main" val="330489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dirty="0" smtClean="0"/>
          </a:p>
          <a:p>
            <a:pPr eaLnBrk="1" hangingPunct="1">
              <a:defRPr/>
            </a:pPr>
            <a:endParaRPr lang="es-ES" dirty="0"/>
          </a:p>
          <a:p>
            <a:pPr eaLnBrk="1" hangingPunct="1">
              <a:defRPr/>
            </a:pPr>
            <a:endParaRPr lang="es-ES" dirty="0" smtClean="0"/>
          </a:p>
          <a:p>
            <a:pPr eaLnBrk="1" hangingPunct="1">
              <a:defRPr/>
            </a:pPr>
            <a:endParaRPr lang="es-ES" dirty="0"/>
          </a:p>
          <a:p>
            <a:pPr marL="0" indent="0" algn="r" eaLnBrk="1" hangingPunct="1">
              <a:buFont typeface="Wingdings 3" pitchFamily="18" charset="2"/>
              <a:buNone/>
              <a:defRPr/>
            </a:pPr>
            <a:r>
              <a:rPr lang="es-ES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finalizar…</a:t>
            </a:r>
            <a:endParaRPr lang="es-ES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Finalización del trabajo &gt; V.º B.º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Tutor (30 días). Enviar: </a:t>
            </a:r>
          </a:p>
          <a:p>
            <a:pPr marL="617220"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Una copia en </a:t>
            </a:r>
            <a:r>
              <a:rPr lang="es-E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tfmfilologia@flog.uned.es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220" lvl="1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Tres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copias de su trabajo encuadernado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junto con una solicitud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solicitando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 (febrero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junio o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septiembre)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Apoyo a la docencia &gt; comprobación de los créditos necesarios superados para poder así realizar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defensa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 días antes de la defensa &gt; citación al alumno mediante correo electrónico en fecha y hora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La defensa del TFM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5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 Sede Central de Madrid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Convocatorias: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onv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. de 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febrero (marzo)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onv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. de 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junio (julio)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ES" altLang="es-E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onv</a:t>
            </a:r>
            <a:r>
              <a:rPr lang="es-ES" altLang="es-ES" dirty="0">
                <a:latin typeface="Arial" panose="020B0604020202020204" pitchFamily="34" charset="0"/>
                <a:cs typeface="Arial" panose="020B0604020202020204" pitchFamily="34" charset="0"/>
              </a:rPr>
              <a:t>. de </a:t>
            </a:r>
            <a:r>
              <a:rPr lang="es-ES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septiembre (octubre) * 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Tribunal: presidente, secretario y vocal (tutor/a)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PowerPoint: 30 minutos (preparación, defensa, preguntas y nota)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s-ES" alt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15 min.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s-ES" alt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15 diapositivas aprox.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endParaRPr lang="es-ES_tradnl" alt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>
              <a:buNone/>
              <a:defRPr/>
            </a:pPr>
            <a:r>
              <a:rPr lang="es-ES_tradnl" alt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* Cumplir requisitos</a:t>
            </a:r>
            <a:endParaRPr lang="es-ES" alt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Día de la defensa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s-ES" altLang="es-ES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+mj-lt"/>
              </a:rPr>
              <a:t>Actas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" altLang="es-ES" sz="2400" dirty="0" smtClean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+mj-lt"/>
              </a:rPr>
              <a:t>Certificados (Apoyo a la docencia)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Tras la defensa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s-ES" altLang="es-E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+mj-lt"/>
              </a:rPr>
              <a:t>Inquietud investigadora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200" dirty="0" smtClean="0">
                <a:latin typeface="+mj-lt"/>
              </a:rPr>
              <a:t>Interrogantes…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altLang="es-ES" sz="2200" dirty="0" smtClean="0">
                <a:latin typeface="+mj-lt"/>
              </a:rPr>
              <a:t>Búsqueda de estudios recientes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E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+mj-lt"/>
              </a:rPr>
              <a:t>Búsqueda/contacto con el tutor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ES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+mj-lt"/>
              </a:rPr>
              <a:t>Normas de estilo (APA)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ES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+mj-lt"/>
              </a:rPr>
              <a:t>NUNCA </a:t>
            </a:r>
            <a:r>
              <a:rPr lang="es-ES" altLang="es-ES" sz="2400" dirty="0">
                <a:latin typeface="+mj-lt"/>
              </a:rPr>
              <a:t>enviar el trabajo completo días antes de la entrega </a:t>
            </a:r>
            <a:r>
              <a:rPr lang="es-ES" altLang="es-ES" sz="2400" dirty="0" smtClean="0">
                <a:latin typeface="+mj-lt"/>
              </a:rPr>
              <a:t>final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altLang="es-ES" sz="24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altLang="es-ES" sz="2400" dirty="0" smtClean="0">
                <a:latin typeface="+mj-lt"/>
                <a:hlinkClick r:id="rId2"/>
              </a:rPr>
              <a:t>Video</a:t>
            </a:r>
            <a:endParaRPr lang="es-ES" altLang="es-ES" sz="2400" dirty="0">
              <a:latin typeface="+mj-lt"/>
            </a:endParaRPr>
          </a:p>
          <a:p>
            <a:endParaRPr lang="en-GB" altLang="es-ES" sz="24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274638"/>
            <a:ext cx="7772400" cy="850106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S_tradnl" altLang="es-ES" b="1" dirty="0" smtClean="0"/>
              <a:t>Anotaciones finales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55576" y="4437112"/>
            <a:ext cx="6400800" cy="863600"/>
          </a:xfrm>
        </p:spPr>
        <p:txBody>
          <a:bodyPr>
            <a:normAutofit fontScale="92500" lnSpcReduction="20000"/>
          </a:bodyPr>
          <a:lstStyle/>
          <a:p>
            <a:r>
              <a:rPr lang="es-ES_tradnl" sz="2800" dirty="0">
                <a:solidFill>
                  <a:srgbClr val="002060"/>
                </a:solidFill>
              </a:rPr>
              <a:t>Dr. José Javier Ávila Cabrera</a:t>
            </a:r>
          </a:p>
          <a:p>
            <a:r>
              <a:rPr lang="es-ES" sz="2800" dirty="0" smtClean="0">
                <a:solidFill>
                  <a:srgbClr val="002060"/>
                </a:solidFill>
              </a:rPr>
              <a:t>javila@flog.uned.es</a:t>
            </a:r>
            <a:endParaRPr lang="es-ES" sz="2800" dirty="0">
              <a:solidFill>
                <a:srgbClr val="002060"/>
              </a:solidFill>
            </a:endParaRPr>
          </a:p>
        </p:txBody>
      </p:sp>
      <p:sp>
        <p:nvSpPr>
          <p:cNvPr id="286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¡</a:t>
            </a:r>
            <a:r>
              <a:rPr lang="es-ES_tradnl" altLang="es-ES" b="1" dirty="0" smtClean="0"/>
              <a:t>Muchas gracias!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08" y="244586"/>
            <a:ext cx="1559824" cy="87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JJ\Desktop\Filologi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036" y="244586"/>
            <a:ext cx="2028017" cy="96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TIPO DE EMPRESAS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E-</a:t>
            </a:r>
            <a:r>
              <a:rPr lang="es-ES" dirty="0" err="1" smtClean="0">
                <a:latin typeface="+mj-lt"/>
              </a:rPr>
              <a:t>learning</a:t>
            </a:r>
            <a:endParaRPr lang="es-ES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err="1" smtClean="0">
                <a:latin typeface="+mj-lt"/>
              </a:rPr>
              <a:t>Teleformación</a:t>
            </a:r>
            <a:r>
              <a:rPr lang="es-ES" dirty="0" smtClean="0">
                <a:latin typeface="+mj-lt"/>
              </a:rPr>
              <a:t> de idiomas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Traducción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Lexicografía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Tecnologías del habla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Gestión documental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Editoriales, empresas de </a:t>
            </a:r>
            <a:r>
              <a:rPr lang="es-ES" dirty="0" err="1" smtClean="0">
                <a:latin typeface="+mj-lt"/>
              </a:rPr>
              <a:t>teleformación</a:t>
            </a:r>
            <a:r>
              <a:rPr lang="es-ES" dirty="0" smtClean="0">
                <a:latin typeface="+mj-lt"/>
              </a:rPr>
              <a:t>, etc.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Empresas colaboradoras</a:t>
            </a:r>
          </a:p>
        </p:txBody>
      </p:sp>
    </p:spTree>
    <p:extLst>
      <p:ext uri="{BB962C8B-B14F-4D97-AF65-F5344CB8AC3E}">
        <p14:creationId xmlns:p14="http://schemas.microsoft.com/office/powerpoint/2010/main" val="59603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Instituciones colaboradoras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AEFOL, ANAYA, Burlington, Cambridge U.P., DAIL, E-</a:t>
            </a:r>
            <a:r>
              <a:rPr lang="es-ES" dirty="0" err="1" smtClean="0">
                <a:latin typeface="+mj-lt"/>
              </a:rPr>
              <a:t>learning</a:t>
            </a:r>
            <a:r>
              <a:rPr lang="es-ES" dirty="0" smtClean="0">
                <a:latin typeface="+mj-lt"/>
              </a:rPr>
              <a:t> 3D, Fundación </a:t>
            </a:r>
            <a:r>
              <a:rPr lang="es-ES" dirty="0" err="1" smtClean="0">
                <a:latin typeface="+mj-lt"/>
              </a:rPr>
              <a:t>Linguarum</a:t>
            </a:r>
            <a:r>
              <a:rPr lang="es-ES" dirty="0" smtClean="0">
                <a:latin typeface="+mj-lt"/>
              </a:rPr>
              <a:t>, Telefónica </a:t>
            </a:r>
            <a:r>
              <a:rPr lang="es-ES" dirty="0" err="1" smtClean="0">
                <a:latin typeface="+mj-lt"/>
              </a:rPr>
              <a:t>Learning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Services</a:t>
            </a:r>
            <a:r>
              <a:rPr lang="es-ES" dirty="0" smtClean="0">
                <a:latin typeface="+mj-lt"/>
              </a:rPr>
              <a:t>…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s-E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Número de horas	</a:t>
            </a:r>
            <a:endParaRPr lang="es-ES" dirty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Acuerdo: 250 horas (230 empresa + 20 memoria</a:t>
            </a:r>
            <a:r>
              <a:rPr lang="en-GB" dirty="0" smtClean="0">
                <a:latin typeface="+mj-lt"/>
              </a:rPr>
              <a:t>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Empresas colaboradoras</a:t>
            </a:r>
          </a:p>
        </p:txBody>
      </p:sp>
    </p:spTree>
    <p:extLst>
      <p:ext uri="{BB962C8B-B14F-4D97-AF65-F5344CB8AC3E}">
        <p14:creationId xmlns:p14="http://schemas.microsoft.com/office/powerpoint/2010/main" val="15669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Convenio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Anexo convenio &gt; tutor de las prácticas (externo)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Compromiso: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>
                <a:latin typeface="+mj-lt"/>
              </a:rPr>
              <a:t>Ayudar al estudiante a familiarizarse con su entorno de </a:t>
            </a:r>
            <a:r>
              <a:rPr lang="es-ES" dirty="0" err="1">
                <a:latin typeface="+mj-lt"/>
              </a:rPr>
              <a:t>practicum</a:t>
            </a:r>
            <a:r>
              <a:rPr lang="es-ES" dirty="0">
                <a:latin typeface="+mj-lt"/>
              </a:rPr>
              <a:t> </a:t>
            </a:r>
            <a:r>
              <a:rPr lang="es-ES" dirty="0" smtClean="0">
                <a:latin typeface="+mj-lt"/>
              </a:rPr>
              <a:t>(instrumentos, recursos </a:t>
            </a:r>
            <a:r>
              <a:rPr lang="es-ES" dirty="0">
                <a:latin typeface="+mj-lt"/>
              </a:rPr>
              <a:t>materiales </a:t>
            </a:r>
            <a:r>
              <a:rPr lang="es-ES" dirty="0" smtClean="0">
                <a:latin typeface="+mj-lt"/>
              </a:rPr>
              <a:t>disponibles)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s-ES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Tutor</a:t>
            </a:r>
            <a:r>
              <a:rPr lang="es-ES" dirty="0">
                <a:latin typeface="+mj-lt"/>
              </a:rPr>
              <a:t> de su propia empresa </a:t>
            </a:r>
            <a:r>
              <a:rPr lang="es-ES" dirty="0" smtClean="0">
                <a:latin typeface="+mj-lt"/>
              </a:rPr>
              <a:t>(propuesta con </a:t>
            </a:r>
            <a:r>
              <a:rPr lang="es-ES" dirty="0">
                <a:latin typeface="+mj-lt"/>
              </a:rPr>
              <a:t>objetivos, metodología, temporización, etc</a:t>
            </a:r>
            <a:r>
              <a:rPr lang="es-ES" dirty="0" smtClean="0">
                <a:latin typeface="+mj-lt"/>
              </a:rPr>
              <a:t>.)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s-ES" dirty="0" smtClean="0">
              <a:latin typeface="+mj-lt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Negociación con </a:t>
            </a:r>
            <a:r>
              <a:rPr lang="es-ES" dirty="0">
                <a:latin typeface="+mj-lt"/>
              </a:rPr>
              <a:t>el coordinador correspondiente del </a:t>
            </a:r>
            <a:r>
              <a:rPr lang="es-ES" dirty="0" smtClean="0">
                <a:latin typeface="+mj-lt"/>
              </a:rPr>
              <a:t>Máster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Consenso con </a:t>
            </a:r>
            <a:r>
              <a:rPr lang="es-ES" dirty="0">
                <a:latin typeface="+mj-lt"/>
              </a:rPr>
              <a:t>el </a:t>
            </a:r>
            <a:r>
              <a:rPr lang="es-ES" dirty="0" smtClean="0">
                <a:latin typeface="+mj-lt"/>
              </a:rPr>
              <a:t>estudiante</a:t>
            </a:r>
            <a:endParaRPr lang="es-ES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Convenio</a:t>
            </a:r>
          </a:p>
        </p:txBody>
      </p:sp>
    </p:spTree>
    <p:extLst>
      <p:ext uri="{BB962C8B-B14F-4D97-AF65-F5344CB8AC3E}">
        <p14:creationId xmlns:p14="http://schemas.microsoft.com/office/powerpoint/2010/main" val="155690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Seguimiento </a:t>
            </a:r>
            <a:r>
              <a:rPr lang="es-ES" dirty="0">
                <a:latin typeface="+mj-lt"/>
              </a:rPr>
              <a:t>y asesoramiento del </a:t>
            </a:r>
            <a:r>
              <a:rPr lang="es-ES" dirty="0" smtClean="0">
                <a:latin typeface="+mj-lt"/>
              </a:rPr>
              <a:t>estudiante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s-ES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ES" dirty="0" smtClean="0">
                <a:latin typeface="+mj-lt"/>
              </a:rPr>
              <a:t>Informe </a:t>
            </a:r>
            <a:r>
              <a:rPr lang="es-ES" dirty="0">
                <a:latin typeface="+mj-lt"/>
              </a:rPr>
              <a:t>al final con evaluación </a:t>
            </a:r>
            <a:r>
              <a:rPr lang="es-ES" dirty="0" smtClean="0">
                <a:latin typeface="+mj-lt"/>
              </a:rPr>
              <a:t>(plantilla </a:t>
            </a:r>
            <a:r>
              <a:rPr lang="es-ES" dirty="0">
                <a:latin typeface="+mj-lt"/>
              </a:rPr>
              <a:t>proporcionada por el coordinador del </a:t>
            </a:r>
            <a:r>
              <a:rPr lang="es-ES" dirty="0" smtClean="0">
                <a:latin typeface="+mj-lt"/>
              </a:rPr>
              <a:t>Máster)</a:t>
            </a:r>
          </a:p>
          <a:p>
            <a:pPr marL="0" indent="0" eaLnBrk="1" hangingPunct="1">
              <a:buNone/>
            </a:pPr>
            <a:endParaRPr lang="es-ES_tradnl" altLang="es-ES" dirty="0" smtClean="0">
              <a:latin typeface="+mj-lt"/>
            </a:endParaRPr>
          </a:p>
          <a:p>
            <a:pPr marL="0" indent="0" eaLnBrk="1" hangingPunct="1">
              <a:buNone/>
            </a:pPr>
            <a:endParaRPr lang="es-ES_tradnl" altLang="es-ES" dirty="0">
              <a:latin typeface="+mj-lt"/>
            </a:endParaRPr>
          </a:p>
          <a:p>
            <a:pPr marL="0" indent="0" eaLnBrk="1" hangingPunct="1">
              <a:buNone/>
            </a:pPr>
            <a:r>
              <a:rPr lang="es-ES_tradnl" altLang="es-ES" dirty="0" smtClean="0">
                <a:latin typeface="+mj-lt"/>
                <a:hlinkClick r:id="rId2"/>
              </a:rPr>
              <a:t>Video</a:t>
            </a:r>
            <a:endParaRPr lang="es-ES_tradnl" altLang="es-ES" dirty="0" smtClean="0">
              <a:latin typeface="+mj-lt"/>
            </a:endParaRPr>
          </a:p>
          <a:p>
            <a:pPr marL="0" indent="0" eaLnBrk="1" hangingPunct="1">
              <a:buNone/>
            </a:pPr>
            <a:endParaRPr lang="es-ES_tradnl" altLang="es-ES" dirty="0" smtClean="0">
              <a:latin typeface="+mj-lt"/>
            </a:endParaRP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s-ES" dirty="0">
                <a:latin typeface="+mj-lt"/>
              </a:rPr>
              <a:t>Contactar con el tutor de las </a:t>
            </a:r>
            <a:r>
              <a:rPr lang="es-ES" dirty="0" smtClean="0">
                <a:latin typeface="+mj-lt"/>
              </a:rPr>
              <a:t>prácticas:</a:t>
            </a: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s-ES" sz="1400" dirty="0" smtClean="0">
                <a:latin typeface="+mj-lt"/>
              </a:rPr>
              <a:t>Dr. José Javier Ávila </a:t>
            </a:r>
            <a:r>
              <a:rPr lang="es-ES" sz="1400" dirty="0" smtClean="0">
                <a:latin typeface="+mj-lt"/>
                <a:hlinkClick r:id="rId3"/>
              </a:rPr>
              <a:t>javila@flog.uned.es</a:t>
            </a:r>
            <a:endParaRPr lang="es-ES" sz="1400" dirty="0" smtClean="0">
              <a:latin typeface="+mj-lt"/>
            </a:endParaRPr>
          </a:p>
          <a:p>
            <a:pPr marL="0" lvl="1" indent="0">
              <a:spcBef>
                <a:spcPts val="580"/>
              </a:spcBef>
              <a:buClr>
                <a:schemeClr val="accent1"/>
              </a:buClr>
              <a:buNone/>
            </a:pPr>
            <a:endParaRPr lang="es-ES" dirty="0"/>
          </a:p>
          <a:p>
            <a:pPr marL="0" indent="0" eaLnBrk="1" hangingPunct="1">
              <a:buNone/>
            </a:pPr>
            <a:endParaRPr lang="es-ES_tradnl" altLang="es-ES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Convenio</a:t>
            </a:r>
          </a:p>
        </p:txBody>
      </p:sp>
    </p:spTree>
    <p:extLst>
      <p:ext uri="{BB962C8B-B14F-4D97-AF65-F5344CB8AC3E}">
        <p14:creationId xmlns:p14="http://schemas.microsoft.com/office/powerpoint/2010/main" val="144017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+mj-lt"/>
              </a:rPr>
              <a:t>Toma de conciencia del papel de las TIC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_tradnl" altLang="es-ES" dirty="0" smtClean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+mj-lt"/>
              </a:rPr>
              <a:t>Fundamentos teóricos &gt; práctica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_tradnl" altLang="es-ES" dirty="0" smtClean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+mj-lt"/>
              </a:rPr>
              <a:t>Innovación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s-ES_tradnl" altLang="es-ES" dirty="0" smtClean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latin typeface="+mj-lt"/>
              </a:rPr>
              <a:t>Reciclaje tecnológico</a:t>
            </a:r>
            <a:endParaRPr lang="es-ES_tradnl" altLang="es-ES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 eaLnBrk="1" hangingPunct="1"/>
            <a:r>
              <a:rPr lang="es-ES_tradnl" altLang="es-ES" b="1" dirty="0" smtClean="0"/>
              <a:t>Resultados de aprendizaje</a:t>
            </a:r>
          </a:p>
        </p:txBody>
      </p:sp>
    </p:spTree>
    <p:extLst>
      <p:ext uri="{BB962C8B-B14F-4D97-AF65-F5344CB8AC3E}">
        <p14:creationId xmlns:p14="http://schemas.microsoft.com/office/powerpoint/2010/main" val="183344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Diapositiva 1 - &amp;quot; Procedimiento académico y administrativo del trabajo fin de máster &amp;amp;#x09; IV SEMINARIO DEL MÁSTER UNIVERSITARIO E&quot;/&gt;&lt;property id=&quot;20307&quot; value=&quot;256&quot;/&gt;&lt;/object&gt;&lt;object type=&quot;3&quot; unique_id=&quot;10004&quot;&gt;&lt;property id=&quot;20148&quot; value=&quot;5&quot;/&gt;&lt;property id=&quot;20300&quot; value=&quot;Diapositiva 2 - &amp;quot;Puntos a tratar&amp;quot;&quot;/&gt;&lt;property id=&quot;20307&quot; value=&quot;319&quot;/&gt;&lt;/object&gt;&lt;object type=&quot;3&quot; unique_id=&quot;10005&quot;&gt;&lt;property id=&quot;20148&quot; value=&quot;5&quot;/&gt;&lt;property id=&quot;20300&quot; value=&quot;Diapositiva 3 - &amp;quot;I. Descripción de la asignatura&amp;quot;&quot;/&gt;&lt;property id=&quot;20307&quot; value=&quot;325&quot;/&gt;&lt;/object&gt;&lt;object type=&quot;3&quot; unique_id=&quot;10006&quot;&gt;&lt;property id=&quot;20148&quot; value=&quot;5&quot;/&gt;&lt;property id=&quot;20300&quot; value=&quot;Diapositiva 4 - &amp;quot;II. Requisitos para cursar la asignatura&amp;quot;&quot;/&gt;&lt;property id=&quot;20307&quot; value=&quot;327&quot;/&gt;&lt;/object&gt;&lt;object type=&quot;3&quot; unique_id=&quot;10007&quot;&gt;&lt;property id=&quot;20148&quot; value=&quot;5&quot;/&gt;&lt;property id=&quot;20300&quot; value=&quot;Diapositiva 6 - &amp;quot;III. Proceso a seguir&amp;quot;&quot;/&gt;&lt;property id=&quot;20307&quot; value=&quot;337&quot;/&gt;&lt;/object&gt;&lt;object type=&quot;3&quot; unique_id=&quot;10008&quot;&gt;&lt;property id=&quot;20148&quot; value=&quot;5&quot;/&gt;&lt;property id=&quot;20300&quot; value=&quot;Diapositiva 7 - &amp;quot;Nos ponemos manos a la obra…&amp;quot;&quot;/&gt;&lt;property id=&quot;20307&quot; value=&quot;331&quot;/&gt;&lt;/object&gt;&lt;object type=&quot;3&quot; unique_id=&quot;10009&quot;&gt;&lt;property id=&quot;20148&quot; value=&quot;5&quot;/&gt;&lt;property id=&quot;20300&quot; value=&quot;Diapositiva 8 - &amp;quot;Líneas de investigación del Master&amp;quot;&quot;/&gt;&lt;property id=&quot;20307&quot; value=&quot;326&quot;/&gt;&lt;/object&gt;&lt;object type=&quot;3&quot; unique_id=&quot;10010&quot;&gt;&lt;property id=&quot;20148&quot; value=&quot;5&quot;/&gt;&lt;property id=&quot;20300&quot; value=&quot;Diapositiva 9 - &amp;quot;Puntualizaciones…&amp;quot;&quot;/&gt;&lt;property id=&quot;20307&quot; value=&quot;335&quot;/&gt;&lt;/object&gt;&lt;object type=&quot;3&quot; unique_id=&quot;10011&quot;&gt;&lt;property id=&quot;20148&quot; value=&quot;5&quot;/&gt;&lt;property id=&quot;20300&quot; value=&quot;Diapositiva 10&quot;/&gt;&lt;property id=&quot;20307&quot; value=&quot;338&quot;/&gt;&lt;/object&gt;&lt;object type=&quot;3&quot; unique_id=&quot;10012&quot;&gt;&lt;property id=&quot;20148&quot; value=&quot;5&quot;/&gt;&lt;property id=&quot;20300&quot; value=&quot;Diapositiva 12 - &amp;quot;Formato del trabajo&amp;quot;&quot;/&gt;&lt;property id=&quot;20307&quot; value=&quot;334&quot;/&gt;&lt;/object&gt;&lt;object type=&quot;3&quot; unique_id=&quot;10013&quot;&gt;&lt;property id=&quot;20148&quot; value=&quot;5&quot;/&gt;&lt;property id=&quot;20300&quot; value=&quot;Diapositiva 13 - &amp;quot;Cronograma (ejemplo defensa de julio)&amp;quot;&quot;/&gt;&lt;property id=&quot;20307&quot; value=&quot;340&quot;/&gt;&lt;/object&gt;&lt;object type=&quot;3&quot; unique_id=&quot;10014&quot;&gt;&lt;property id=&quot;20148&quot; value=&quot;5&quot;/&gt;&lt;property id=&quot;20300&quot; value=&quot;Diapositiva 14&quot;/&gt;&lt;property id=&quot;20307&quot; value=&quot;339&quot;/&gt;&lt;/object&gt;&lt;object type=&quot;3&quot; unique_id=&quot;10015&quot;&gt;&lt;property id=&quot;20148&quot; value=&quot;5&quot;/&gt;&lt;property id=&quot;20300&quot; value=&quot;Diapositiva 15 - &amp;quot;Preparando la defensa&amp;quot;&quot;/&gt;&lt;property id=&quot;20307&quot; value=&quot;329&quot;/&gt;&lt;/object&gt;&lt;object type=&quot;3&quot; unique_id=&quot;10016&quot;&gt;&lt;property id=&quot;20148&quot; value=&quot;5&quot;/&gt;&lt;property id=&quot;20300&quot; value=&quot;Diapositiva 16 - &amp;quot;Día de la defensa&amp;quot;&quot;/&gt;&lt;property id=&quot;20307&quot; value=&quot;328&quot;/&gt;&lt;/object&gt;&lt;object type=&quot;3&quot; unique_id=&quot;10017&quot;&gt;&lt;property id=&quot;20148&quot; value=&quot;5&quot;/&gt;&lt;property id=&quot;20300&quot; value=&quot;Diapositiva 17 - &amp;quot;Tras la defensa&amp;quot;&quot;/&gt;&lt;property id=&quot;20307&quot; value=&quot;336&quot;/&gt;&lt;/object&gt;&lt;object type=&quot;3&quot; unique_id=&quot;10018&quot;&gt;&lt;property id=&quot;20148&quot; value=&quot;5&quot;/&gt;&lt;property id=&quot;20300&quot; value=&quot;Diapositiva 18 - &amp;quot;IV. Recomendaciones finales&amp;quot;&quot;/&gt;&lt;property id=&quot;20307&quot; value=&quot;341&quot;/&gt;&lt;/object&gt;&lt;object type=&quot;3&quot; unique_id=&quot;10019&quot;&gt;&lt;property id=&quot;20148&quot; value=&quot;5&quot;/&gt;&lt;property id=&quot;20300&quot; value=&quot;Diapositiva 19 - &amp;quot;mjordano@flog.uned.es&amp;quot;&quot;/&gt;&lt;property id=&quot;20307&quot; value=&quot;299&quot;/&gt;&lt;/object&gt;&lt;object type=&quot;3&quot; unique_id=&quot;10229&quot;&gt;&lt;property id=&quot;20148&quot; value=&quot;5&quot;/&gt;&lt;property id=&quot;20300&quot; value=&quot;Diapositiva 5 - &amp;quot;Guía de la Asignatura&amp;quot;&quot;/&gt;&lt;property id=&quot;20307&quot; value=&quot;342&quot;/&gt;&lt;/object&gt;&lt;object type=&quot;3&quot; unique_id=&quot;10230&quot;&gt;&lt;property id=&quot;20148&quot; value=&quot;5&quot;/&gt;&lt;property id=&quot;20300&quot; value=&quot;Diapositiva 11 - &amp;quot;Curso virtual&amp;quot;&quot;/&gt;&lt;property id=&quot;20307&quot; value=&quot;344&quot;/&gt;&lt;/object&gt;&lt;/object&gt;&lt;object type=&quot;8&quot; unique_id=&quot;1003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4258</TotalTime>
  <Words>2024</Words>
  <Application>Microsoft Office PowerPoint</Application>
  <PresentationFormat>Presentación en pantalla (4:3)</PresentationFormat>
  <Paragraphs>480</Paragraphs>
  <Slides>46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47" baseType="lpstr">
      <vt:lpstr>Equidad</vt:lpstr>
      <vt:lpstr> Procedimiento académico y administrativo de las prácticas profesionales y los TFM en TIC-ETL</vt:lpstr>
      <vt:lpstr>Contenidos</vt:lpstr>
      <vt:lpstr>Máster TIC-ETL (vías)</vt:lpstr>
      <vt:lpstr>Practicum</vt:lpstr>
      <vt:lpstr>Empresas colaboradoras</vt:lpstr>
      <vt:lpstr>Empresas colaboradoras</vt:lpstr>
      <vt:lpstr>Convenio</vt:lpstr>
      <vt:lpstr>Convenio</vt:lpstr>
      <vt:lpstr>Resultados de aprendizaje</vt:lpstr>
      <vt:lpstr>Resultados de aprendizaje</vt:lpstr>
      <vt:lpstr>Metodología</vt:lpstr>
      <vt:lpstr>Recursos de apoyo</vt:lpstr>
      <vt:lpstr>Tutorización</vt:lpstr>
      <vt:lpstr>Evaluación</vt:lpstr>
      <vt:lpstr>Competencias específicas</vt:lpstr>
      <vt:lpstr>Competencias específicas</vt:lpstr>
      <vt:lpstr>Otras competencias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DE LAS TIC EN LA ENSEÑANZA – APRENDIZAJE DE LA INTERACCIÓN Y PRODUCCIÓN ORAL EN LOS ESTUDIOS DE INGLÉS PARA TURISMO A DISTANCIA</dc:title>
  <dc:creator>María</dc:creator>
  <cp:lastModifiedBy>Ana Ibañez</cp:lastModifiedBy>
  <cp:revision>319</cp:revision>
  <dcterms:created xsi:type="dcterms:W3CDTF">2008-03-31T19:15:19Z</dcterms:created>
  <dcterms:modified xsi:type="dcterms:W3CDTF">2014-12-04T17:21:30Z</dcterms:modified>
</cp:coreProperties>
</file>