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76" r:id="rId5"/>
    <p:sldId id="259" r:id="rId6"/>
    <p:sldId id="282" r:id="rId7"/>
    <p:sldId id="283" r:id="rId8"/>
    <p:sldId id="289" r:id="rId9"/>
    <p:sldId id="277" r:id="rId10"/>
    <p:sldId id="290" r:id="rId11"/>
    <p:sldId id="291" r:id="rId12"/>
    <p:sldId id="292" r:id="rId13"/>
    <p:sldId id="278" r:id="rId14"/>
    <p:sldId id="280" r:id="rId15"/>
    <p:sldId id="281" r:id="rId16"/>
    <p:sldId id="296" r:id="rId17"/>
    <p:sldId id="279" r:id="rId18"/>
    <p:sldId id="284" r:id="rId19"/>
    <p:sldId id="285" r:id="rId20"/>
    <p:sldId id="286" r:id="rId21"/>
    <p:sldId id="288" r:id="rId22"/>
    <p:sldId id="295" r:id="rId23"/>
    <p:sldId id="287" r:id="rId24"/>
    <p:sldId id="293" r:id="rId25"/>
    <p:sldId id="29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381E9F-3F62-4679-9C26-9B0D1C6AF682}" v="854" dt="2024-10-28T14:54:25.67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72"/>
    <p:restoredTop sz="94701"/>
  </p:normalViewPr>
  <p:slideViewPr>
    <p:cSldViewPr snapToGrid="0">
      <p:cViewPr varScale="1">
        <p:scale>
          <a:sx n="55" d="100"/>
          <a:sy n="5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39286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la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fáctica</a:t>
            </a:r>
          </a:p>
        </p:txBody>
      </p:sp>
      <p:sp>
        <p:nvSpPr>
          <p:cNvPr id="12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3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Vista desde un ángulo bajo de la Torre Azadi en Teherán, Irán, sobre un cielo despejado y brillante"/>
          <p:cNvSpPr>
            <a:spLocks noGrp="1"/>
          </p:cNvSpPr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ista desde el interior de una estructura de piedra, mirando hacia las escaleras y hacia un cielo azul y despejado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la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43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equeña sección de un moderno puente de concha en Qingdao, Shandong, China, con un cielo parcialmente nublado encima"/>
          <p:cNvSpPr>
            <a:spLocks noGrp="1"/>
          </p:cNvSpPr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ídeo peque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7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10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10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la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C3D88AD9-1860-2EB2-A9FA-D7A4FA79B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/>
          <a:stretch/>
        </p:blipFill>
        <p:spPr>
          <a:xfrm>
            <a:off x="4608962" y="4733364"/>
            <a:ext cx="15128516" cy="47871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RAN CANARIAS"/>
          <p:cNvSpPr txBox="1"/>
          <p:nvPr/>
        </p:nvSpPr>
        <p:spPr>
          <a:xfrm>
            <a:off x="148538" y="10882723"/>
            <a:ext cx="1327286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sz="4000" dirty="0">
                <a:solidFill>
                  <a:schemeClr val="tx1"/>
                </a:solidFill>
              </a:rPr>
              <a:t>Presidente Diputación Cáceres: “Netanyahu es Hitler”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12968760" y="6979691"/>
            <a:ext cx="8394927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Ministra Juventud e Infancia</a:t>
            </a:r>
            <a:endParaRPr dirty="0"/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64066" y="2355545"/>
            <a:ext cx="21971000" cy="1435100"/>
          </a:xfrm>
        </p:spPr>
        <p:txBody>
          <a:bodyPr/>
          <a:lstStyle/>
          <a:p>
            <a:r>
              <a:rPr lang="es-ES" dirty="0"/>
              <a:t>Ámbito político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11266" name="Picture 2" descr="https://observatorioantisemitismo.fcje.org/wp-content/uploads/2024/05/presidente-de-la-Diputacion-de-Cace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6" y="4353133"/>
            <a:ext cx="7996930" cy="59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observatorioantisemitismo.fcje.org/wp-content/uploads/2024/05/tuit-Sira-Rego-8-may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412" y="2548055"/>
            <a:ext cx="13400989" cy="376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16184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8" grpId="0" animBg="1" advAuto="0"/>
      <p:bldP spid="389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RAN CANARIAS"/>
          <p:cNvSpPr txBox="1"/>
          <p:nvPr/>
        </p:nvSpPr>
        <p:spPr>
          <a:xfrm>
            <a:off x="148538" y="10605724"/>
            <a:ext cx="1031031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sz="4000" dirty="0">
                <a:solidFill>
                  <a:schemeClr val="tx1"/>
                </a:solidFill>
              </a:rPr>
              <a:t>Video institucional Ministra Trabajo y Vicepresidenta del Gobierno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13603496" y="11681444"/>
            <a:ext cx="933157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sz="4000" dirty="0">
                <a:solidFill>
                  <a:schemeClr val="tx1"/>
                </a:solidFill>
              </a:rPr>
              <a:t>Apología del terrorismo en el Congreso de los Diputados</a:t>
            </a:r>
            <a:endParaRPr sz="4000" dirty="0"/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64066" y="2355545"/>
            <a:ext cx="21971000" cy="1435100"/>
          </a:xfrm>
        </p:spPr>
        <p:txBody>
          <a:bodyPr/>
          <a:lstStyle/>
          <a:p>
            <a:r>
              <a:rPr lang="es-ES" dirty="0"/>
              <a:t>Ámbito político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12290" name="Picture 2" descr="https://observatorioantisemitismo.fcje.org/wp-content/uploads/2024/08/Yolanda-Diaz-22-may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72" y="4882816"/>
            <a:ext cx="9537679" cy="50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observatorioantisemitismo.fcje.org/wp-content/uploads/2024/06/Activistas-Congres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920" y="2544631"/>
            <a:ext cx="10746705" cy="859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47483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8" grpId="0" animBg="1" advAuto="0"/>
      <p:bldP spid="389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RAN CANARIAS"/>
          <p:cNvSpPr txBox="1"/>
          <p:nvPr/>
        </p:nvSpPr>
        <p:spPr>
          <a:xfrm>
            <a:off x="389119" y="11631052"/>
            <a:ext cx="10310313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sz="4000" dirty="0">
                <a:solidFill>
                  <a:schemeClr val="tx1"/>
                </a:solidFill>
              </a:rPr>
              <a:t>“Fuera sionistas”. Candidata de Ara Republiques por Mallorca en la jornada electoral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13603496" y="11958443"/>
            <a:ext cx="933157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sz="4000" dirty="0" err="1">
                <a:solidFill>
                  <a:schemeClr val="tx1"/>
                </a:solidFill>
              </a:rPr>
              <a:t>Ione</a:t>
            </a:r>
            <a:r>
              <a:rPr lang="es-ES" sz="4000" dirty="0">
                <a:solidFill>
                  <a:schemeClr val="tx1"/>
                </a:solidFill>
              </a:rPr>
              <a:t> </a:t>
            </a:r>
            <a:r>
              <a:rPr lang="es-ES" sz="4000" dirty="0" err="1">
                <a:solidFill>
                  <a:schemeClr val="tx1"/>
                </a:solidFill>
              </a:rPr>
              <a:t>Belarra</a:t>
            </a:r>
            <a:r>
              <a:rPr lang="es-ES" sz="4000" dirty="0">
                <a:solidFill>
                  <a:schemeClr val="tx1"/>
                </a:solidFill>
              </a:rPr>
              <a:t> banaliza el Holocausto</a:t>
            </a:r>
            <a:endParaRPr sz="4000" dirty="0"/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64066" y="2355545"/>
            <a:ext cx="21971000" cy="1435100"/>
          </a:xfrm>
        </p:spPr>
        <p:txBody>
          <a:bodyPr/>
          <a:lstStyle/>
          <a:p>
            <a:r>
              <a:rPr lang="es-ES" dirty="0"/>
              <a:t>Ámbito político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13314" name="Picture 2" descr="https://observatorioantisemitismo.fcje.org/wp-content/uploads/2024/06/Fuera-sionistas-votacion-Europeas-Balea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0" y="3843791"/>
            <a:ext cx="10287000" cy="771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observatorioantisemitismo.fcje.org/wp-content/uploads/2024/10/Ione-Belarra-en-el-Congreso-16.10.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566" y="3817355"/>
            <a:ext cx="12068321" cy="75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99516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8" grpId="0" animBg="1" advAuto="0"/>
      <p:bldP spid="389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RAN CANARIAS"/>
          <p:cNvSpPr txBox="1"/>
          <p:nvPr/>
        </p:nvSpPr>
        <p:spPr>
          <a:xfrm>
            <a:off x="1411044" y="12015123"/>
            <a:ext cx="6292084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El País, El Roto 9/10</a:t>
            </a:r>
            <a:endParaRPr dirty="0"/>
          </a:p>
        </p:txBody>
      </p:sp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MÁLAGA</a:t>
            </a:r>
            <a:endParaRPr dirty="0"/>
          </a:p>
        </p:txBody>
      </p:sp>
      <p:sp>
        <p:nvSpPr>
          <p:cNvPr id="389" name="MARBELLA"/>
          <p:cNvSpPr txBox="1"/>
          <p:nvPr/>
        </p:nvSpPr>
        <p:spPr>
          <a:xfrm>
            <a:off x="9205451" y="10860926"/>
            <a:ext cx="348965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MARBELLA</a:t>
            </a: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64066" y="2355545"/>
            <a:ext cx="21971000" cy="1435100"/>
          </a:xfrm>
        </p:spPr>
        <p:txBody>
          <a:bodyPr/>
          <a:lstStyle/>
          <a:p>
            <a:r>
              <a:rPr lang="es-ES" dirty="0"/>
              <a:t>Ámbito mediático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43" y="3636717"/>
            <a:ext cx="6984812" cy="7878604"/>
          </a:xfrm>
          <a:prstGeom prst="rect">
            <a:avLst/>
          </a:prstGeom>
        </p:spPr>
      </p:pic>
      <p:pic>
        <p:nvPicPr>
          <p:cNvPr id="15" name="Picture 2" descr="flavita ban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528" y="3886332"/>
            <a:ext cx="10081356" cy="898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28513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0"/>
                            </p:stCondLst>
                            <p:childTnLst>
                              <p:par>
                                <p:cTn id="3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8" grpId="0" animBg="1" advAuto="0"/>
      <p:bldP spid="389" grpId="0" animBg="1" advAuto="0"/>
      <p:bldP spid="390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RAN CANARIAS"/>
          <p:cNvSpPr txBox="1"/>
          <p:nvPr/>
        </p:nvSpPr>
        <p:spPr>
          <a:xfrm>
            <a:off x="2425980" y="11271185"/>
            <a:ext cx="9284665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El Mundo, Gallego y Rey  19/10</a:t>
            </a:r>
            <a:endParaRPr dirty="0"/>
          </a:p>
        </p:txBody>
      </p:sp>
      <p:sp>
        <p:nvSpPr>
          <p:cNvPr id="389" name="MARBELLA"/>
          <p:cNvSpPr txBox="1"/>
          <p:nvPr/>
        </p:nvSpPr>
        <p:spPr>
          <a:xfrm>
            <a:off x="9205451" y="10860926"/>
            <a:ext cx="348965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MARBELLA</a:t>
            </a: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64066" y="2355545"/>
            <a:ext cx="21971000" cy="1435100"/>
          </a:xfrm>
        </p:spPr>
        <p:txBody>
          <a:bodyPr/>
          <a:lstStyle/>
          <a:p>
            <a:r>
              <a:rPr lang="es-ES" dirty="0"/>
              <a:t>Ámbito mediático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16" name="Picture 2" descr="Gallego y Rey 19.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53" y="4623396"/>
            <a:ext cx="19944202" cy="5698343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33154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9" grpId="0" animBg="1" advAuto="0"/>
      <p:bldP spid="390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MARBELLA"/>
          <p:cNvSpPr txBox="1"/>
          <p:nvPr/>
        </p:nvSpPr>
        <p:spPr>
          <a:xfrm>
            <a:off x="9205451" y="10860926"/>
            <a:ext cx="348965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MARBELLA</a:t>
            </a: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64066" y="2355545"/>
            <a:ext cx="21971000" cy="1435100"/>
          </a:xfrm>
        </p:spPr>
        <p:txBody>
          <a:bodyPr/>
          <a:lstStyle/>
          <a:p>
            <a:r>
              <a:rPr lang="es-ES" dirty="0"/>
              <a:t>Ámbito mediático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14" name="Marcador de contenido 3" descr="https://observatorioantisemitismo.fcje.org/wp-content/uploads/2023/10/Vineta-Huffpost-29.10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61" y="4015891"/>
            <a:ext cx="7638048" cy="886883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15" name="Marcador de contenido 3" descr="https://observatorioantisemitismo.fcje.org/wp-content/uploads/2023/10/Gallego-y-Rey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648" y="1801707"/>
            <a:ext cx="12797134" cy="576985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17" name="Imagen 16" descr="https://observatorioantisemitismo.fcje.org/wp-content/uploads/2023/12/Vineta-Eneko-Publico-27-nov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566" y="7715992"/>
            <a:ext cx="10262583" cy="5771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92834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 animBg="1" advAuto="0"/>
      <p:bldP spid="390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64066" y="2355545"/>
            <a:ext cx="21971000" cy="1435100"/>
          </a:xfrm>
        </p:spPr>
        <p:txBody>
          <a:bodyPr/>
          <a:lstStyle/>
          <a:p>
            <a:r>
              <a:rPr lang="es-ES" dirty="0"/>
              <a:t>Ámbito mediático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17410" name="Picture 2" descr="https://observatorioantisemitismo.fcje.org/wp-content/uploads/2024/10/tuit-Fran-Sevilla-20.10.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0" y="3987304"/>
            <a:ext cx="13231852" cy="482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observatorioantisemitismo.fcje.org/wp-content/uploads/2024/10/Joan-Roura-montaj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209" y="310336"/>
            <a:ext cx="9793411" cy="824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observatorioantisemitismo.fcje.org/wp-content/uploads/2024/10/IMG-20241022-WA00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83" y="8786609"/>
            <a:ext cx="8794461" cy="492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1109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RAN CANARIAS"/>
          <p:cNvSpPr txBox="1"/>
          <p:nvPr/>
        </p:nvSpPr>
        <p:spPr>
          <a:xfrm>
            <a:off x="9205451" y="7966091"/>
            <a:ext cx="522762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GRAN CANARIAS</a:t>
            </a:r>
          </a:p>
        </p:txBody>
      </p:sp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9205451" y="10860926"/>
            <a:ext cx="348965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MARBELLA</a:t>
            </a: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64066" y="2355545"/>
            <a:ext cx="21971000" cy="1435100"/>
          </a:xfrm>
        </p:spPr>
        <p:txBody>
          <a:bodyPr/>
          <a:lstStyle/>
          <a:p>
            <a:r>
              <a:rPr lang="es-ES" dirty="0"/>
              <a:t>Ámbito educativo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3078" name="Picture 6" descr="https://observatorioantisemitismo.fcje.org/wp-content/uploads/2023/11/doc-huelga-instituto-Malaga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53" y="4180812"/>
            <a:ext cx="10495531" cy="78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observatorioantisemitismo.fcje.org/wp-content/uploads/2023/11/escuela-publica-Barcelona-12-n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830" y="1654752"/>
            <a:ext cx="8572500" cy="105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2879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8" grpId="0" animBg="1" advAuto="0"/>
      <p:bldP spid="389" grpId="0" animBg="1" advAuto="0"/>
      <p:bldP spid="390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2125819" y="12673725"/>
            <a:ext cx="9137967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Mural colegio Valencia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Marcador de texto 5"/>
          <p:cNvSpPr>
            <a:spLocks noGrp="1"/>
          </p:cNvSpPr>
          <p:nvPr>
            <p:ph type="body" sz="quarter" idx="21"/>
          </p:nvPr>
        </p:nvSpPr>
        <p:spPr>
          <a:xfrm>
            <a:off x="15090550" y="8727069"/>
            <a:ext cx="6367059" cy="1109372"/>
          </a:xfrm>
        </p:spPr>
        <p:txBody>
          <a:bodyPr>
            <a:normAutofit/>
          </a:bodyPr>
          <a:lstStyle/>
          <a:p>
            <a:r>
              <a:rPr lang="es-ES" sz="4000" dirty="0">
                <a:solidFill>
                  <a:schemeClr val="tx1"/>
                </a:solidFill>
              </a:rPr>
              <a:t>Colegio infantil Barcelona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2355850"/>
            <a:ext cx="21971000" cy="1435100"/>
          </a:xfrm>
        </p:spPr>
        <p:txBody>
          <a:bodyPr/>
          <a:lstStyle/>
          <a:p>
            <a:r>
              <a:rPr lang="es-ES" dirty="0"/>
              <a:t>Ámbito educativo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131" y="1853512"/>
            <a:ext cx="9053652" cy="6337556"/>
          </a:xfrm>
          <a:prstGeom prst="rect">
            <a:avLst/>
          </a:prstGeom>
        </p:spPr>
      </p:pic>
      <p:pic>
        <p:nvPicPr>
          <p:cNvPr id="4100" name="Picture 4" descr="https://observatorioantisemitismo.fcje.org/wp-content/uploads/2024/04/Mural-colegio-Valencia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7" y="3801262"/>
            <a:ext cx="10861799" cy="814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95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  <p:bldP spid="390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1219891" y="10716499"/>
            <a:ext cx="9137967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Instituto Gran Canaria</a:t>
            </a:r>
            <a:endParaRPr dirty="0"/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2355850"/>
            <a:ext cx="21971000" cy="1435100"/>
          </a:xfrm>
        </p:spPr>
        <p:txBody>
          <a:bodyPr/>
          <a:lstStyle/>
          <a:p>
            <a:r>
              <a:rPr lang="es-ES" dirty="0"/>
              <a:t>Ámbito educativo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6146" name="Picture 2" descr="https://observatorioantisemitismo.fcje.org/wp-content/uploads/2024/02/colegio-Valencia-cuentos-palestino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699" y="1733609"/>
            <a:ext cx="10318991" cy="649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13427699" y="8786609"/>
            <a:ext cx="10956301" cy="110937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Cuentos anti Israel colegio público Valencia</a:t>
            </a:r>
          </a:p>
        </p:txBody>
      </p:sp>
      <p:pic>
        <p:nvPicPr>
          <p:cNvPr id="6148" name="Picture 4" descr="https://observatorioantisemitismo.fcje.org/wp-content/uploads/2024/02/bandera-palestina-instituto-Canari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8" y="3997086"/>
            <a:ext cx="10146175" cy="587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77658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  <p:bldP spid="390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inagogas">
            <a:extLst>
              <a:ext uri="{FF2B5EF4-FFF2-40B4-BE49-F238E27FC236}">
                <a16:creationId xmlns:a16="http://schemas.microsoft.com/office/drawing/2014/main" id="{1D042A97-9DB5-677D-9035-9E6543F9F114}"/>
              </a:ext>
            </a:extLst>
          </p:cNvPr>
          <p:cNvSpPr txBox="1"/>
          <p:nvPr/>
        </p:nvSpPr>
        <p:spPr>
          <a:xfrm>
            <a:off x="284843" y="2181768"/>
            <a:ext cx="7751913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8500" b="1" spc="-170"/>
            </a:lvl1pPr>
          </a:lstStyle>
          <a:p>
            <a:endParaRPr dirty="0"/>
          </a:p>
        </p:txBody>
      </p:sp>
      <p:sp>
        <p:nvSpPr>
          <p:cNvPr id="4" name="Más de 30 sinagogas en el país, algunas con capacidad de hasta 800 personas.">
            <a:extLst>
              <a:ext uri="{FF2B5EF4-FFF2-40B4-BE49-F238E27FC236}">
                <a16:creationId xmlns:a16="http://schemas.microsoft.com/office/drawing/2014/main" id="{5F1032C6-997A-BF0F-3E3D-37F099B1469F}"/>
              </a:ext>
            </a:extLst>
          </p:cNvPr>
          <p:cNvSpPr txBox="1">
            <a:spLocks/>
          </p:cNvSpPr>
          <p:nvPr/>
        </p:nvSpPr>
        <p:spPr>
          <a:xfrm>
            <a:off x="647288" y="4297229"/>
            <a:ext cx="6478422" cy="7659244"/>
          </a:xfrm>
          <a:prstGeom prst="rect">
            <a:avLst/>
          </a:prstGeom>
        </p:spPr>
        <p:txBody>
          <a:bodyPr/>
          <a:lstStyle>
            <a:lvl1pPr marL="0" marR="0" indent="0" algn="l" defTabSz="1779987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96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A17534-B147-A949-AF96-2FE4F24C763A}"/>
              </a:ext>
            </a:extLst>
          </p:cNvPr>
          <p:cNvSpPr txBox="1"/>
          <p:nvPr/>
        </p:nvSpPr>
        <p:spPr>
          <a:xfrm>
            <a:off x="7453745" y="1016927"/>
            <a:ext cx="16541732" cy="10895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es-ES" sz="7200" dirty="0">
              <a:latin typeface="+mj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70" y="686682"/>
            <a:ext cx="5010150" cy="91440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1261918" y="2523886"/>
            <a:ext cx="20877645" cy="1433163"/>
          </a:xfrm>
        </p:spPr>
        <p:txBody>
          <a:bodyPr/>
          <a:lstStyle/>
          <a:p>
            <a:r>
              <a:rPr lang="es-ES" dirty="0"/>
              <a:t>Día 7 octubre 2023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28" y="4297229"/>
            <a:ext cx="18512154" cy="75166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4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752525" y="10716499"/>
            <a:ext cx="9137967" cy="209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Catedrática Universidad Autónoma llama 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“resistencia armada” al </a:t>
            </a:r>
            <a:r>
              <a:rPr lang="es-ES" dirty="0" err="1">
                <a:solidFill>
                  <a:schemeClr val="tx1"/>
                </a:solidFill>
              </a:rPr>
              <a:t>7O</a:t>
            </a:r>
            <a:endParaRPr dirty="0"/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2355850"/>
            <a:ext cx="21971000" cy="1435100"/>
          </a:xfrm>
        </p:spPr>
        <p:txBody>
          <a:bodyPr/>
          <a:lstStyle/>
          <a:p>
            <a:r>
              <a:rPr lang="es-ES" dirty="0"/>
              <a:t>Ámbito universitario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14452536" y="11463180"/>
            <a:ext cx="6586865" cy="110937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Universidad de Granada</a:t>
            </a:r>
          </a:p>
        </p:txBody>
      </p:sp>
      <p:pic>
        <p:nvPicPr>
          <p:cNvPr id="7170" name="Picture 2" descr="https://observatorioantisemitismo.fcje.org/wp-content/uploads/2024/04/Luz-Gomez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5" y="3993524"/>
            <a:ext cx="8603174" cy="613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observatorioantisemitismo.fcje.org/wp-content/uploads/2023/11/collage-uni-Granad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93" y="1064547"/>
            <a:ext cx="7735952" cy="94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2760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  <p:bldP spid="390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752525" y="11159696"/>
            <a:ext cx="9137967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sz="4000" dirty="0">
                <a:solidFill>
                  <a:schemeClr val="tx1"/>
                </a:solidFill>
              </a:rPr>
              <a:t>Apoyo a Hamás en la Universidad de Baleares</a:t>
            </a:r>
            <a:endParaRPr sz="4000" dirty="0"/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MELILLA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2355850"/>
            <a:ext cx="21971000" cy="1435100"/>
          </a:xfrm>
        </p:spPr>
        <p:txBody>
          <a:bodyPr/>
          <a:lstStyle/>
          <a:p>
            <a:r>
              <a:rPr lang="es-ES" dirty="0"/>
              <a:t>Ámbito universitario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14272568" y="11468389"/>
            <a:ext cx="7351110" cy="110937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Universidad Politécnica Valencia</a:t>
            </a:r>
          </a:p>
        </p:txBody>
      </p:sp>
      <p:pic>
        <p:nvPicPr>
          <p:cNvPr id="9218" name="Picture 2" descr="https://observatorioantisemitismo.fcje.org/wp-content/uploads/2024/04/Universidad-Baleares-19-abr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78" y="3628460"/>
            <a:ext cx="9005385" cy="68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observatorioantisemitismo.fcje.org/wp-content/uploads/2024/05/Pancarta-acampada-uni-politecnica-Valenc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869" y="742880"/>
            <a:ext cx="9320509" cy="992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23963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  <p:bldP spid="390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6826400" y="3973487"/>
            <a:ext cx="913796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sz="4000" dirty="0">
                <a:solidFill>
                  <a:schemeClr val="tx1"/>
                </a:solidFill>
              </a:rPr>
              <a:t>Universidad de Zaragoza</a:t>
            </a:r>
            <a:endParaRPr sz="4000" dirty="0"/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MELILLA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2355850"/>
            <a:ext cx="21971000" cy="1435100"/>
          </a:xfrm>
        </p:spPr>
        <p:txBody>
          <a:bodyPr/>
          <a:lstStyle/>
          <a:p>
            <a:r>
              <a:rPr lang="es-ES" dirty="0"/>
              <a:t>Ámbito universitario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14327986" y="12167502"/>
            <a:ext cx="7351110" cy="110937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Universidad Rey Juan Carlos</a:t>
            </a:r>
          </a:p>
        </p:txBody>
      </p:sp>
      <p:pic>
        <p:nvPicPr>
          <p:cNvPr id="16386" name="Picture 2" descr="https://observatorioantisemitismo.fcje.org/wp-content/uploads/2024/09/Bancos-Uni-Zaragoz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0950"/>
            <a:ext cx="6454171" cy="968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observatorioantisemitismo.fcje.org/wp-content/uploads/2024/11/Obs-Campus-Fuenlabra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917" y="6080827"/>
            <a:ext cx="13892934" cy="561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28212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  <p:bldP spid="390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752525" y="12167502"/>
            <a:ext cx="3433108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Carnaval</a:t>
            </a:r>
            <a:endParaRPr dirty="0"/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2355850"/>
            <a:ext cx="21971000" cy="1435100"/>
          </a:xfrm>
        </p:spPr>
        <p:txBody>
          <a:bodyPr/>
          <a:lstStyle/>
          <a:p>
            <a:r>
              <a:rPr lang="es-ES" dirty="0"/>
              <a:t>Fiestas populares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14694143" y="12175134"/>
            <a:ext cx="6586865" cy="1109372"/>
          </a:xfrm>
        </p:spPr>
        <p:txBody>
          <a:bodyPr>
            <a:normAutofit/>
          </a:bodyPr>
          <a:lstStyle/>
          <a:p>
            <a:r>
              <a:rPr lang="es-ES" sz="4800" dirty="0">
                <a:solidFill>
                  <a:schemeClr val="tx1"/>
                </a:solidFill>
              </a:rPr>
              <a:t>Fallas</a:t>
            </a:r>
            <a:r>
              <a:rPr lang="es-E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194" name="Picture 2" descr="https://observatorioantisemitismo.fcje.org/wp-content/uploads/2024/03/Diseno-sin-titulo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42" y="3790950"/>
            <a:ext cx="7105917" cy="80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observatorioantisemitismo.fcje.org/wp-content/uploads/2024/02/Fall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941" y="350362"/>
            <a:ext cx="8683446" cy="115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5391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  <p:bldP spid="390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388523" y="10300553"/>
            <a:ext cx="9028784" cy="276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b="0" dirty="0">
                <a:solidFill>
                  <a:schemeClr val="tx1"/>
                </a:solidFill>
              </a:rPr>
              <a:t>«Ahora no busca justicia porque tiene sed de venganza», «tranquilo, despacio y sin prisa se consumará la matanza»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2355850"/>
            <a:ext cx="21971000" cy="1435100"/>
          </a:xfrm>
        </p:spPr>
        <p:txBody>
          <a:bodyPr/>
          <a:lstStyle/>
          <a:p>
            <a:r>
              <a:rPr lang="es-ES" dirty="0"/>
              <a:t>Fiestas populares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14980647" y="8125395"/>
            <a:ext cx="7463717" cy="1770585"/>
          </a:xfrm>
        </p:spPr>
        <p:txBody>
          <a:bodyPr>
            <a:noAutofit/>
          </a:bodyPr>
          <a:lstStyle/>
          <a:p>
            <a:r>
              <a:rPr lang="es-ES" sz="4000" dirty="0">
                <a:solidFill>
                  <a:schemeClr val="tx1"/>
                </a:solidFill>
              </a:rPr>
              <a:t>Fiesta Orgullo Barcelona: </a:t>
            </a:r>
            <a:r>
              <a:rPr lang="es-ES" sz="4000" b="0" dirty="0"/>
              <a:t>«Palestina libre, del río al mar». «Viva la lucha del pueblo palestino», «Israel asesina»</a:t>
            </a:r>
            <a:endParaRPr lang="es-ES" sz="4000" dirty="0">
              <a:solidFill>
                <a:schemeClr val="tx1"/>
              </a:solidFill>
            </a:endParaRPr>
          </a:p>
        </p:txBody>
      </p:sp>
      <p:pic>
        <p:nvPicPr>
          <p:cNvPr id="14338" name="Picture 2" descr="https://observatorioantisemitismo.fcje.org/wp-content/uploads/2024/02/comparsa-Cadi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5" y="3666277"/>
            <a:ext cx="9028784" cy="58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observatorioantisemitismo.fcje.org/wp-content/uploads/2024/07/Orgullo-Barcelon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25" y="2050473"/>
            <a:ext cx="9480772" cy="534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9887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  <p:bldP spid="390" grpId="0" animBg="1" advAuto="0"/>
      <p:bldP spid="392" grpId="0" animBg="1" advAuto="0"/>
      <p:bldP spid="393" grpId="0" animBg="1" advAuto="0"/>
      <p:bldP spid="39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32887940" y="18435254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Marcador de texto 6"/>
          <p:cNvSpPr>
            <a:spLocks noGrp="1"/>
          </p:cNvSpPr>
          <p:nvPr>
            <p:ph type="body" sz="quarter" idx="21"/>
          </p:nvPr>
        </p:nvSpPr>
        <p:spPr>
          <a:xfrm>
            <a:off x="2007966" y="12650364"/>
            <a:ext cx="20200052" cy="636979"/>
          </a:xfrm>
        </p:spPr>
        <p:txBody>
          <a:bodyPr>
            <a:normAutofit lnSpcReduction="10000"/>
          </a:bodyPr>
          <a:lstStyle/>
          <a:p>
            <a:r>
              <a:rPr lang="es-ES" dirty="0">
                <a:solidFill>
                  <a:schemeClr val="tx1"/>
                </a:solidFill>
              </a:rPr>
              <a:t>Bilbao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1"/>
          </p:nvPr>
        </p:nvSpPr>
        <p:spPr>
          <a:xfrm>
            <a:off x="15460295" y="6596666"/>
            <a:ext cx="2522906" cy="1076990"/>
          </a:xfrm>
        </p:spPr>
        <p:txBody>
          <a:bodyPr/>
          <a:lstStyle/>
          <a:p>
            <a:r>
              <a:rPr lang="es-ES" sz="4400" b="1" dirty="0"/>
              <a:t>Madrid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0" y="2355850"/>
            <a:ext cx="9026769" cy="1435100"/>
          </a:xfrm>
        </p:spPr>
        <p:txBody>
          <a:bodyPr/>
          <a:lstStyle/>
          <a:p>
            <a:r>
              <a:rPr lang="es-ES" dirty="0"/>
              <a:t>Fiestas populares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15362" name="Picture 2" descr="https://observatorioantisemitismo.fcje.org/wp-content/uploads/2024/08/Cartel-fiestas-Bilba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8" y="3929892"/>
            <a:ext cx="10983480" cy="823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observatorioantisemitismo.fcje.org/wp-content/uploads/2024/09/Vitoria-banderas-judias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152" y="642299"/>
            <a:ext cx="7270097" cy="54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observatorioantisemitismo.fcje.org/wp-content/uploads/2024/11/Antisemitismo-Halloween-Madri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071" y="7568849"/>
            <a:ext cx="8698553" cy="57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6D93698-054C-83DE-1FF0-16F27BA54A2D}"/>
              </a:ext>
            </a:extLst>
          </p:cNvPr>
          <p:cNvSpPr txBox="1"/>
          <p:nvPr/>
        </p:nvSpPr>
        <p:spPr>
          <a:xfrm>
            <a:off x="21828370" y="2457055"/>
            <a:ext cx="2213484" cy="711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38923" indent="-469900" fontAlgn="auto" hangingPunct="0">
              <a:spcBef>
                <a:spcPts val="0"/>
              </a:spcBef>
            </a:pPr>
            <a:r>
              <a:rPr lang="es-ES" sz="4400" b="1" spc="-170" dirty="0">
                <a:latin typeface="Helvetica Neue Medium"/>
                <a:ea typeface="Helvetica Neue Medium"/>
                <a:cs typeface="Helvetica Neue Medium"/>
              </a:rPr>
              <a:t>Vitoria</a:t>
            </a:r>
          </a:p>
        </p:txBody>
      </p:sp>
    </p:spTree>
    <p:extLst>
      <p:ext uri="{BB962C8B-B14F-4D97-AF65-F5344CB8AC3E}">
        <p14:creationId xmlns:p14="http://schemas.microsoft.com/office/powerpoint/2010/main" val="181227038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90" grpId="0" animBg="1" advAuto="0"/>
      <p:bldP spid="392" grpId="0" animBg="1" advAuto="0"/>
      <p:bldP spid="393" grpId="0" animBg="1" advAuto="0"/>
      <p:bldP spid="39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66" y="3214255"/>
            <a:ext cx="9603553" cy="67224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5" y="625983"/>
            <a:ext cx="5010150" cy="9144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797" y="3474722"/>
            <a:ext cx="9231457" cy="6462020"/>
          </a:xfrm>
          <a:prstGeom prst="rect">
            <a:avLst/>
          </a:prstGeom>
        </p:spPr>
      </p:pic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1493366" y="10313413"/>
            <a:ext cx="21532888" cy="2365664"/>
          </a:xfrm>
        </p:spPr>
        <p:txBody>
          <a:bodyPr>
            <a:normAutofit/>
          </a:bodyPr>
          <a:lstStyle/>
          <a:p>
            <a: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  <a:t>      8/10 Sinagoga en Madrid                                13/10 Vivienda familia </a:t>
            </a:r>
            <a:r>
              <a:rPr lang="es-ES" sz="5400" dirty="0" err="1">
                <a:latin typeface="Arial" panose="020B0604020202020204" pitchFamily="34" charset="0"/>
                <a:cs typeface="Arial" panose="020B0604020202020204" pitchFamily="34" charset="0"/>
              </a:rPr>
              <a:t>judia</a:t>
            </a:r>
            <a:br>
              <a:rPr lang="es-E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31FEA-C0F0-A622-6D0C-A2CD3B353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Logo Texto Oscuro.png" descr="Logo Texto Oscuro.png">
            <a:extLst>
              <a:ext uri="{FF2B5EF4-FFF2-40B4-BE49-F238E27FC236}">
                <a16:creationId xmlns:a16="http://schemas.microsoft.com/office/drawing/2014/main" id="{46580A6B-A3F5-738D-A6C3-D2238A7DE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inagogas">
            <a:extLst>
              <a:ext uri="{FF2B5EF4-FFF2-40B4-BE49-F238E27FC236}">
                <a16:creationId xmlns:a16="http://schemas.microsoft.com/office/drawing/2014/main" id="{8BE80AF5-539D-9A27-7859-57AB86928CC1}"/>
              </a:ext>
            </a:extLst>
          </p:cNvPr>
          <p:cNvSpPr txBox="1"/>
          <p:nvPr/>
        </p:nvSpPr>
        <p:spPr>
          <a:xfrm>
            <a:off x="754778" y="9293517"/>
            <a:ext cx="7751913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8500" b="1" spc="-170"/>
            </a:lvl1pPr>
          </a:lstStyle>
          <a:p>
            <a:endParaRPr dirty="0"/>
          </a:p>
        </p:txBody>
      </p:sp>
      <p:sp>
        <p:nvSpPr>
          <p:cNvPr id="4" name="Más de 30 sinagogas en el país, algunas con capacidad de hasta 800 personas.">
            <a:extLst>
              <a:ext uri="{FF2B5EF4-FFF2-40B4-BE49-F238E27FC236}">
                <a16:creationId xmlns:a16="http://schemas.microsoft.com/office/drawing/2014/main" id="{BF92A3E3-16B2-1E5B-EADD-B3CCE20599C9}"/>
              </a:ext>
            </a:extLst>
          </p:cNvPr>
          <p:cNvSpPr txBox="1">
            <a:spLocks/>
          </p:cNvSpPr>
          <p:nvPr/>
        </p:nvSpPr>
        <p:spPr>
          <a:xfrm>
            <a:off x="754776" y="4297229"/>
            <a:ext cx="6478422" cy="7659244"/>
          </a:xfrm>
          <a:prstGeom prst="rect">
            <a:avLst/>
          </a:prstGeom>
        </p:spPr>
        <p:txBody>
          <a:bodyPr/>
          <a:lstStyle>
            <a:lvl1pPr marL="0" marR="0" indent="0" algn="l" defTabSz="1779987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96" b="0" i="0" u="none" strike="noStrike" cap="none" spc="0" baseline="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16" y="740352"/>
            <a:ext cx="5010150" cy="9144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75" y="2454523"/>
            <a:ext cx="6029117" cy="8993013"/>
          </a:xfrm>
          <a:prstGeom prst="rect">
            <a:avLst/>
          </a:prstGeom>
        </p:spPr>
      </p:pic>
      <p:sp>
        <p:nvSpPr>
          <p:cNvPr id="17" name="Marcador de texto 16"/>
          <p:cNvSpPr>
            <a:spLocks noGrp="1"/>
          </p:cNvSpPr>
          <p:nvPr>
            <p:ph type="body" sz="quarter" idx="21"/>
          </p:nvPr>
        </p:nvSpPr>
        <p:spPr>
          <a:xfrm>
            <a:off x="10327116" y="10076763"/>
            <a:ext cx="11313684" cy="927236"/>
          </a:xfrm>
        </p:spPr>
        <p:txBody>
          <a:bodyPr>
            <a:normAutofit/>
          </a:bodyPr>
          <a:lstStyle/>
          <a:p>
            <a:r>
              <a:rPr lang="es-ES" sz="4400" dirty="0">
                <a:latin typeface="Arial" panose="020B0604020202020204" pitchFamily="34" charset="0"/>
                <a:cs typeface="Arial" panose="020B0604020202020204" pitchFamily="34" charset="0"/>
              </a:rPr>
              <a:t>18/10 Intento asalto sinagoga Melilla</a:t>
            </a:r>
          </a:p>
        </p:txBody>
      </p:sp>
      <p:sp>
        <p:nvSpPr>
          <p:cNvPr id="13" name="Título 12"/>
          <p:cNvSpPr>
            <a:spLocks noGrp="1"/>
          </p:cNvSpPr>
          <p:nvPr>
            <p:ph type="title" idx="4294967295"/>
          </p:nvPr>
        </p:nvSpPr>
        <p:spPr>
          <a:xfrm>
            <a:off x="2413000" y="11957050"/>
            <a:ext cx="21971000" cy="1095375"/>
          </a:xfrm>
        </p:spPr>
        <p:txBody>
          <a:bodyPr>
            <a:normAutofit/>
          </a:bodyPr>
          <a:lstStyle/>
          <a:p>
            <a:r>
              <a:rPr lang="es-ES" sz="4800" dirty="0">
                <a:latin typeface="Arial" panose="020B0604020202020204" pitchFamily="34" charset="0"/>
                <a:cs typeface="Arial" panose="020B0604020202020204" pitchFamily="34" charset="0"/>
              </a:rPr>
              <a:t>9/10 manifestaciones en Madrid y Barcelona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766" y="2454523"/>
            <a:ext cx="12658958" cy="71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5847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4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RAN CANARIAS"/>
          <p:cNvSpPr txBox="1"/>
          <p:nvPr/>
        </p:nvSpPr>
        <p:spPr>
          <a:xfrm>
            <a:off x="2317361" y="11708008"/>
            <a:ext cx="6509795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Hotel Barcelona 21/10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9205451" y="10860926"/>
            <a:ext cx="348965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MARBELLA</a:t>
            </a: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64066" y="2355545"/>
            <a:ext cx="21971000" cy="1435100"/>
          </a:xfrm>
        </p:spPr>
        <p:txBody>
          <a:bodyPr/>
          <a:lstStyle/>
          <a:p>
            <a:r>
              <a:rPr lang="es-ES" dirty="0"/>
              <a:t>Ataques contra judíos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2" y="4418283"/>
            <a:ext cx="10386157" cy="58150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525" y="4058254"/>
            <a:ext cx="9964541" cy="65350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0"/>
                            </p:stCondLst>
                            <p:childTnLst>
                              <p:par>
                                <p:cTn id="3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8" grpId="0" animBg="1" advAuto="0"/>
      <p:bldP spid="389" grpId="0" animBg="1" advAuto="0"/>
      <p:bldP spid="390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9205451" y="10860926"/>
            <a:ext cx="348965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MARBELLA</a:t>
            </a: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1028" name="Picture 4" descr="https://observatorioantisemitismo.fcje.org/wp-content/uploads/2023/10/pintada-Ceu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8" y="3879000"/>
            <a:ext cx="14531878" cy="817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observatorioantisemitismo.fcje.org/wp-content/uploads/2023/11/rest-israeli-en-Barn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519" y="1515140"/>
            <a:ext cx="7557896" cy="1053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8041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  <p:bldP spid="390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9205451" y="10860926"/>
            <a:ext cx="348965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MARBELLA</a:t>
            </a: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2050" name="Picture 2" descr="https://observatorioantisemitismo.fcje.org/wp-content/uploads/2023/11/Boicot-Melilla-coll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3" y="3473887"/>
            <a:ext cx="12896500" cy="683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bservatorioantisemitismo.fcje.org/wp-content/uploads/2023/12/Pintada-cementerio-Malaga-11-di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954" y="4551151"/>
            <a:ext cx="9155339" cy="46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5913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  <p:bldP spid="390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9205451" y="10860926"/>
            <a:ext cx="348965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MARBELLA</a:t>
            </a:r>
          </a:p>
        </p:txBody>
      </p:sp>
      <p:sp>
        <p:nvSpPr>
          <p:cNvPr id="390" name="MELILLA"/>
          <p:cNvSpPr txBox="1"/>
          <p:nvPr/>
        </p:nvSpPr>
        <p:spPr>
          <a:xfrm>
            <a:off x="9205451" y="11757243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MELILLA</a:t>
            </a:r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10242" name="Picture 2" descr="https://observatorioantisemitismo.fcje.org/wp-content/uploads/2024/04/tuit-agresion-Madr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16" y="2734881"/>
            <a:ext cx="14202621" cy="1046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86710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  <p:bldP spid="390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RAN CANARIAS"/>
          <p:cNvSpPr txBox="1"/>
          <p:nvPr/>
        </p:nvSpPr>
        <p:spPr>
          <a:xfrm>
            <a:off x="1467917" y="11708008"/>
            <a:ext cx="10038004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s-ES" dirty="0">
                <a:solidFill>
                  <a:schemeClr val="tx1"/>
                </a:solidFill>
              </a:rPr>
              <a:t>27 enero manifestación en Madrid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88" name="MÁLAGA"/>
          <p:cNvSpPr txBox="1"/>
          <p:nvPr/>
        </p:nvSpPr>
        <p:spPr>
          <a:xfrm>
            <a:off x="9205451" y="9895981"/>
            <a:ext cx="274411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MÁLAGA</a:t>
            </a:r>
          </a:p>
        </p:txBody>
      </p:sp>
      <p:sp>
        <p:nvSpPr>
          <p:cNvPr id="389" name="MARBELLA"/>
          <p:cNvSpPr txBox="1"/>
          <p:nvPr/>
        </p:nvSpPr>
        <p:spPr>
          <a:xfrm>
            <a:off x="9205451" y="10860926"/>
            <a:ext cx="348965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MARBELLA</a:t>
            </a:r>
          </a:p>
        </p:txBody>
      </p:sp>
      <p:sp>
        <p:nvSpPr>
          <p:cNvPr id="391" name="OVIEDO"/>
          <p:cNvSpPr txBox="1"/>
          <p:nvPr/>
        </p:nvSpPr>
        <p:spPr>
          <a:xfrm>
            <a:off x="16969384" y="7966091"/>
            <a:ext cx="247345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OVIEDO</a:t>
            </a:r>
          </a:p>
        </p:txBody>
      </p:sp>
      <p:sp>
        <p:nvSpPr>
          <p:cNvPr id="392" name="SEVILLA"/>
          <p:cNvSpPr txBox="1"/>
          <p:nvPr/>
        </p:nvSpPr>
        <p:spPr>
          <a:xfrm>
            <a:off x="16969384" y="8931036"/>
            <a:ext cx="260939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SEVILLA</a:t>
            </a:r>
          </a:p>
        </p:txBody>
      </p:sp>
      <p:sp>
        <p:nvSpPr>
          <p:cNvPr id="393" name="TENERIFE"/>
          <p:cNvSpPr txBox="1"/>
          <p:nvPr/>
        </p:nvSpPr>
        <p:spPr>
          <a:xfrm>
            <a:off x="16969384" y="9895981"/>
            <a:ext cx="310499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TENERIFE</a:t>
            </a:r>
          </a:p>
        </p:txBody>
      </p:sp>
      <p:sp>
        <p:nvSpPr>
          <p:cNvPr id="394" name="TORREMOLINOS"/>
          <p:cNvSpPr txBox="1"/>
          <p:nvPr/>
        </p:nvSpPr>
        <p:spPr>
          <a:xfrm>
            <a:off x="16969384" y="10860926"/>
            <a:ext cx="51264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TORREMOLINOS</a:t>
            </a:r>
          </a:p>
        </p:txBody>
      </p:sp>
      <p:sp>
        <p:nvSpPr>
          <p:cNvPr id="395" name="VALENCIA"/>
          <p:cNvSpPr txBox="1"/>
          <p:nvPr/>
        </p:nvSpPr>
        <p:spPr>
          <a:xfrm>
            <a:off x="16969384" y="11757243"/>
            <a:ext cx="3145232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VALENCIA</a:t>
            </a:r>
          </a:p>
        </p:txBody>
      </p:sp>
      <p:pic>
        <p:nvPicPr>
          <p:cNvPr id="396" name="Logo Texto Oscuro.png" descr="Logo Texto Oscur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3" y="511615"/>
            <a:ext cx="3238886" cy="1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64066" y="2355545"/>
            <a:ext cx="21971000" cy="1435100"/>
          </a:xfrm>
        </p:spPr>
        <p:txBody>
          <a:bodyPr/>
          <a:lstStyle/>
          <a:p>
            <a:r>
              <a:rPr lang="es-ES" dirty="0"/>
              <a:t>Ámbito político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34" y="742880"/>
            <a:ext cx="5010150" cy="9144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07" y="3926515"/>
            <a:ext cx="9699978" cy="6789984"/>
          </a:xfrm>
          <a:prstGeom prst="rect">
            <a:avLst/>
          </a:prstGeom>
        </p:spPr>
      </p:pic>
      <p:pic>
        <p:nvPicPr>
          <p:cNvPr id="5124" name="Picture 4" descr="https://observatorioantisemitismo.fcje.org/wp-content/uploads/2024/04/tuit-Belarra-10-abril-2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352" y="1397886"/>
            <a:ext cx="9265516" cy="1032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65180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"/>
                            </p:stCondLst>
                            <p:childTnLst>
                              <p:par>
                                <p:cTn id="2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 advAuto="0"/>
      <p:bldP spid="388" grpId="0" animBg="1" advAuto="0"/>
      <p:bldP spid="389" grpId="0" animBg="1" advAuto="0"/>
      <p:bldP spid="391" grpId="0" animBg="1" advAuto="0"/>
      <p:bldP spid="392" grpId="0" animBg="1" advAuto="0"/>
      <p:bldP spid="393" grpId="0" animBg="1" advAuto="0"/>
      <p:bldP spid="394" grpId="0" animBg="1" advAuto="0"/>
      <p:bldP spid="395" grpId="0" animBg="1" advAuto="0"/>
    </p:bldLst>
  </p:timing>
</p:sld>
</file>

<file path=ppt/theme/theme1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369</Words>
  <Application>Microsoft Macintosh PowerPoint</Application>
  <PresentationFormat>Personalizado</PresentationFormat>
  <Paragraphs>185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Helvetica Neue</vt:lpstr>
      <vt:lpstr>Helvetica Neue Medium</vt:lpstr>
      <vt:lpstr>33_DynamicLight</vt:lpstr>
      <vt:lpstr>Presentación de PowerPoint</vt:lpstr>
      <vt:lpstr>Día 7 octubre 2023</vt:lpstr>
      <vt:lpstr>      8/10 Sinagoga en Madrid                                13/10 Vivienda familia judia </vt:lpstr>
      <vt:lpstr>9/10 manifestaciones en Madrid y Barcelona</vt:lpstr>
      <vt:lpstr>Ataques contra judíos</vt:lpstr>
      <vt:lpstr>Presentación de PowerPoint</vt:lpstr>
      <vt:lpstr>Presentación de PowerPoint</vt:lpstr>
      <vt:lpstr>Presentación de PowerPoint</vt:lpstr>
      <vt:lpstr>Ámbito político</vt:lpstr>
      <vt:lpstr>Ámbito político</vt:lpstr>
      <vt:lpstr>Ámbito político</vt:lpstr>
      <vt:lpstr>Ámbito político</vt:lpstr>
      <vt:lpstr>Ámbito mediático</vt:lpstr>
      <vt:lpstr>Ámbito mediático</vt:lpstr>
      <vt:lpstr>Ámbito mediático</vt:lpstr>
      <vt:lpstr>Ámbito mediático</vt:lpstr>
      <vt:lpstr>Ámbito educativo</vt:lpstr>
      <vt:lpstr>Ámbito educativo</vt:lpstr>
      <vt:lpstr>Ámbito educativo</vt:lpstr>
      <vt:lpstr>Ámbito universitario</vt:lpstr>
      <vt:lpstr>Ámbito universitario</vt:lpstr>
      <vt:lpstr>Ámbito universitario</vt:lpstr>
      <vt:lpstr>Fiestas populares</vt:lpstr>
      <vt:lpstr>Fiestas populares</vt:lpstr>
      <vt:lpstr>Fiestas populares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ROYO GOMEZ</dc:creator>
  <cp:lastModifiedBy>JOSE ANTONIO OLMEDA GOMEZ</cp:lastModifiedBy>
  <cp:revision>28</cp:revision>
  <dcterms:modified xsi:type="dcterms:W3CDTF">2024-11-29T17:23:07Z</dcterms:modified>
</cp:coreProperties>
</file>